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82"/>
  </p:notesMasterIdLst>
  <p:sldIdLst>
    <p:sldId id="257" r:id="rId2"/>
    <p:sldId id="262" r:id="rId3"/>
    <p:sldId id="261" r:id="rId4"/>
    <p:sldId id="263" r:id="rId5"/>
    <p:sldId id="259" r:id="rId6"/>
    <p:sldId id="271" r:id="rId7"/>
    <p:sldId id="266" r:id="rId8"/>
    <p:sldId id="268" r:id="rId9"/>
    <p:sldId id="269" r:id="rId10"/>
    <p:sldId id="346" r:id="rId11"/>
    <p:sldId id="273" r:id="rId12"/>
    <p:sldId id="272" r:id="rId13"/>
    <p:sldId id="274" r:id="rId14"/>
    <p:sldId id="275" r:id="rId15"/>
    <p:sldId id="357" r:id="rId16"/>
    <p:sldId id="278" r:id="rId17"/>
    <p:sldId id="276" r:id="rId18"/>
    <p:sldId id="279" r:id="rId19"/>
    <p:sldId id="280" r:id="rId20"/>
    <p:sldId id="277" r:id="rId21"/>
    <p:sldId id="281" r:id="rId22"/>
    <p:sldId id="283" r:id="rId23"/>
    <p:sldId id="284" r:id="rId24"/>
    <p:sldId id="285" r:id="rId25"/>
    <p:sldId id="286" r:id="rId26"/>
    <p:sldId id="288" r:id="rId27"/>
    <p:sldId id="291" r:id="rId28"/>
    <p:sldId id="292" r:id="rId29"/>
    <p:sldId id="293" r:id="rId30"/>
    <p:sldId id="294" r:id="rId31"/>
    <p:sldId id="295" r:id="rId32"/>
    <p:sldId id="298" r:id="rId33"/>
    <p:sldId id="299" r:id="rId34"/>
    <p:sldId id="300" r:id="rId35"/>
    <p:sldId id="301" r:id="rId36"/>
    <p:sldId id="302" r:id="rId37"/>
    <p:sldId id="303" r:id="rId38"/>
    <p:sldId id="304" r:id="rId39"/>
    <p:sldId id="306" r:id="rId40"/>
    <p:sldId id="307" r:id="rId41"/>
    <p:sldId id="308" r:id="rId42"/>
    <p:sldId id="309" r:id="rId43"/>
    <p:sldId id="310" r:id="rId44"/>
    <p:sldId id="311" r:id="rId45"/>
    <p:sldId id="312" r:id="rId46"/>
    <p:sldId id="315" r:id="rId47"/>
    <p:sldId id="316" r:id="rId48"/>
    <p:sldId id="318" r:id="rId49"/>
    <p:sldId id="319" r:id="rId50"/>
    <p:sldId id="320" r:id="rId51"/>
    <p:sldId id="323" r:id="rId52"/>
    <p:sldId id="324" r:id="rId53"/>
    <p:sldId id="325" r:id="rId54"/>
    <p:sldId id="326" r:id="rId55"/>
    <p:sldId id="327" r:id="rId56"/>
    <p:sldId id="328" r:id="rId57"/>
    <p:sldId id="329" r:id="rId58"/>
    <p:sldId id="330" r:id="rId59"/>
    <p:sldId id="331" r:id="rId60"/>
    <p:sldId id="332" r:id="rId61"/>
    <p:sldId id="335" r:id="rId62"/>
    <p:sldId id="336" r:id="rId63"/>
    <p:sldId id="337" r:id="rId64"/>
    <p:sldId id="338" r:id="rId65"/>
    <p:sldId id="339" r:id="rId66"/>
    <p:sldId id="340" r:id="rId67"/>
    <p:sldId id="341" r:id="rId68"/>
    <p:sldId id="347" r:id="rId69"/>
    <p:sldId id="348" r:id="rId70"/>
    <p:sldId id="349" r:id="rId71"/>
    <p:sldId id="350" r:id="rId72"/>
    <p:sldId id="351" r:id="rId73"/>
    <p:sldId id="353" r:id="rId74"/>
    <p:sldId id="354" r:id="rId75"/>
    <p:sldId id="355" r:id="rId76"/>
    <p:sldId id="356" r:id="rId77"/>
    <p:sldId id="342" r:id="rId78"/>
    <p:sldId id="343" r:id="rId79"/>
    <p:sldId id="344" r:id="rId80"/>
    <p:sldId id="345" r:id="rId8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44ABB"/>
    <a:srgbClr val="C1421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77426" autoAdjust="0"/>
  </p:normalViewPr>
  <p:slideViewPr>
    <p:cSldViewPr>
      <p:cViewPr varScale="1">
        <p:scale>
          <a:sx n="67" d="100"/>
          <a:sy n="67" d="100"/>
        </p:scale>
        <p:origin x="-2128" y="-11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notesMaster" Target="notesMasters/notesMaster1.xml"/><Relationship Id="rId83" Type="http://schemas.openxmlformats.org/officeDocument/2006/relationships/printerSettings" Target="printerSettings/printerSettings1.bin"/><Relationship Id="rId84" Type="http://schemas.openxmlformats.org/officeDocument/2006/relationships/presProps" Target="presProps.xml"/><Relationship Id="rId85" Type="http://schemas.openxmlformats.org/officeDocument/2006/relationships/viewProps" Target="viewProps.xml"/><Relationship Id="rId86" Type="http://schemas.openxmlformats.org/officeDocument/2006/relationships/theme" Target="theme/theme1.xml"/><Relationship Id="rId8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5CC59D-F89B-4493-BC93-1C1A443F092A}" type="datetimeFigureOut">
              <a:rPr lang="en-US" smtClean="0"/>
              <a:pPr/>
              <a:t>29/05/14</a:t>
            </a:fld>
            <a:endParaRPr lang="en-US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9042AA-A5F7-4A85-9AF7-7F905AB777D1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2930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8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9.xml"/></Relationships>
</file>

<file path=ppt/notesSlides/_rels/notesSlide6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Con todo lo anterior, han nacido nuevos paradigmas</a:t>
            </a:r>
            <a:r>
              <a:rPr lang="es-ES" baseline="0" dirty="0" smtClean="0"/>
              <a:t> para el Marketing-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9042AA-A5F7-4A85-9AF7-7F905AB777D1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5515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338" name="1 Marcador de imagen de diapositiva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70339" name="2 Marcador de notas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n-US">
                <a:latin typeface="Calibri" charset="0"/>
                <a:ea typeface="ＭＳ Ｐゴシック" charset="0"/>
              </a:rPr>
              <a:t>Decir que estamos en las digital. Añadir algo que lo ponga</a:t>
            </a:r>
          </a:p>
        </p:txBody>
      </p:sp>
      <p:sp>
        <p:nvSpPr>
          <p:cNvPr id="270340" name="3 Marcador de número de diapositiva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FCA72B0D-0720-F543-BA7C-D79A7FA00F42}" type="slidenum">
              <a:rPr lang="es-ES">
                <a:latin typeface="Calibri" charset="0"/>
              </a:rPr>
              <a:pPr eaLnBrk="1" hangingPunct="1"/>
              <a:t>24</a:t>
            </a:fld>
            <a:endParaRPr lang="es-E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362" name="1 Marcador de imagen de diapositiva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71363" name="2 Marcador de notas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  <a:ea typeface="ＭＳ Ｐゴシック" charset="0"/>
            </a:endParaRPr>
          </a:p>
        </p:txBody>
      </p:sp>
      <p:sp>
        <p:nvSpPr>
          <p:cNvPr id="271364" name="3 Marcador de número de diapositiva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F1A5AF42-EB8E-734B-887F-B598C59CC359}" type="slidenum">
              <a:rPr lang="es-ES">
                <a:latin typeface="Calibri" charset="0"/>
              </a:rPr>
              <a:pPr eaLnBrk="1" hangingPunct="1"/>
              <a:t>25</a:t>
            </a:fld>
            <a:endParaRPr lang="es-E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410" name="1 Marcador de imagen de diapositiva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73411" name="2 Marcador de notas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  <a:ea typeface="ＭＳ Ｐゴシック" charset="0"/>
            </a:endParaRPr>
          </a:p>
        </p:txBody>
      </p:sp>
      <p:sp>
        <p:nvSpPr>
          <p:cNvPr id="273412" name="3 Marcador de número de diapositiva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6CC01F0E-18ED-8C49-8FC3-9DE7CF6A1A27}" type="slidenum">
              <a:rPr lang="es-ES">
                <a:latin typeface="Calibri" charset="0"/>
              </a:rPr>
              <a:pPr eaLnBrk="1" hangingPunct="1"/>
              <a:t>26</a:t>
            </a:fld>
            <a:endParaRPr lang="es-E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82" name="1 Marcador de imagen de diapositiva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76483" name="2 Marcador de notas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  <a:ea typeface="ＭＳ Ｐゴシック" charset="0"/>
            </a:endParaRPr>
          </a:p>
        </p:txBody>
      </p:sp>
      <p:sp>
        <p:nvSpPr>
          <p:cNvPr id="276484" name="3 Marcador de número de diapositiva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3B44AD17-CD71-FD47-80BE-F1E41D43B187}" type="slidenum">
              <a:rPr lang="es-ES">
                <a:latin typeface="Calibri" charset="0"/>
              </a:rPr>
              <a:pPr eaLnBrk="1" hangingPunct="1"/>
              <a:t>27</a:t>
            </a:fld>
            <a:endParaRPr lang="es-E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626" name="1 Marcador de imagen de diapositiva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82627" name="2 Marcador de notas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  <a:ea typeface="ＭＳ Ｐゴシック" charset="0"/>
            </a:endParaRPr>
          </a:p>
        </p:txBody>
      </p:sp>
      <p:sp>
        <p:nvSpPr>
          <p:cNvPr id="282628" name="3 Marcador de número de diapositiva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027988F2-C1BA-944E-A367-58E96BBEF403}" type="slidenum">
              <a:rPr lang="es-ES">
                <a:latin typeface="Calibri" charset="0"/>
              </a:rPr>
              <a:pPr eaLnBrk="1" hangingPunct="1"/>
              <a:t>28</a:t>
            </a:fld>
            <a:endParaRPr lang="es-E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650" name="1 Marcador de imagen de diapositiva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83651" name="2 Marcador de notas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  <a:ea typeface="ＭＳ Ｐゴシック" charset="0"/>
            </a:endParaRPr>
          </a:p>
        </p:txBody>
      </p:sp>
      <p:sp>
        <p:nvSpPr>
          <p:cNvPr id="283652" name="3 Marcador de número de diapositiva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7FF66B0A-E534-CF4A-A433-F7803D9348DF}" type="slidenum">
              <a:rPr lang="es-ES">
                <a:latin typeface="Calibri" charset="0"/>
              </a:rPr>
              <a:pPr eaLnBrk="1" hangingPunct="1"/>
              <a:t>29</a:t>
            </a:fld>
            <a:endParaRPr lang="es-E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74" name="1 Marcador de imagen de diapositiva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84675" name="2 Marcador de notas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  <a:ea typeface="ＭＳ Ｐゴシック" charset="0"/>
            </a:endParaRPr>
          </a:p>
        </p:txBody>
      </p:sp>
      <p:sp>
        <p:nvSpPr>
          <p:cNvPr id="284676" name="3 Marcador de número de diapositiva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AC22BA66-CDE7-814E-93C0-F2424755ABD9}" type="slidenum">
              <a:rPr lang="es-ES">
                <a:latin typeface="Calibri" charset="0"/>
              </a:rPr>
              <a:pPr eaLnBrk="1" hangingPunct="1"/>
              <a:t>30</a:t>
            </a:fld>
            <a:endParaRPr lang="es-E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98" name="1 Marcador de imagen de diapositiva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85699" name="2 Marcador de notas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n-US" dirty="0">
                <a:latin typeface="Calibri" charset="0"/>
                <a:ea typeface="ＭＳ Ｐゴシック" charset="0"/>
              </a:rPr>
              <a:t>Podríamos hacer que las letras se vean mejor.</a:t>
            </a:r>
          </a:p>
        </p:txBody>
      </p:sp>
      <p:sp>
        <p:nvSpPr>
          <p:cNvPr id="285700" name="3 Marcador de número de diapositiva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3F2556A2-C34F-5447-AFC2-72A302C0A94F}" type="slidenum">
              <a:rPr lang="es-ES">
                <a:latin typeface="Calibri" charset="0"/>
              </a:rPr>
              <a:pPr eaLnBrk="1" hangingPunct="1"/>
              <a:t>31</a:t>
            </a:fld>
            <a:endParaRPr lang="es-E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770" name="1 Marcador de imagen de diapositiva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88771" name="2 Marcador de notas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  <a:ea typeface="ＭＳ Ｐゴシック" charset="0"/>
            </a:endParaRPr>
          </a:p>
        </p:txBody>
      </p:sp>
      <p:sp>
        <p:nvSpPr>
          <p:cNvPr id="288772" name="3 Marcador de número de diapositiva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AE3CDB4A-0027-B64D-B7B4-D6AB9A1D7D16}" type="slidenum">
              <a:rPr lang="es-ES">
                <a:latin typeface="Calibri" charset="0"/>
              </a:rPr>
              <a:pPr eaLnBrk="1" hangingPunct="1"/>
              <a:t>32</a:t>
            </a:fld>
            <a:endParaRPr lang="es-E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842" name="1 Marcador de imagen de diapositiva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91843" name="2 Marcador de notas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n-US" dirty="0" smtClean="0">
                <a:latin typeface="Calibri" charset="0"/>
                <a:ea typeface="ＭＳ Ｐゴシック" charset="0"/>
              </a:rPr>
              <a:t>Nota encontrada</a:t>
            </a:r>
            <a:r>
              <a:rPr lang="en-US" baseline="0" dirty="0" smtClean="0">
                <a:latin typeface="Calibri" charset="0"/>
                <a:ea typeface="ＭＳ Ｐゴシック" charset="0"/>
              </a:rPr>
              <a:t> en tripadvisor acerca de un hotel</a:t>
            </a:r>
            <a:endParaRPr lang="en-US" dirty="0">
              <a:latin typeface="Calibri" charset="0"/>
              <a:ea typeface="ＭＳ Ｐゴシック" charset="0"/>
            </a:endParaRPr>
          </a:p>
        </p:txBody>
      </p:sp>
      <p:sp>
        <p:nvSpPr>
          <p:cNvPr id="291844" name="3 Marcador de número de diapositiva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E3C72256-E50B-5043-94F5-8CFC8F354921}" type="slidenum">
              <a:rPr lang="es-ES">
                <a:latin typeface="Calibri" charset="0"/>
              </a:rPr>
              <a:pPr eaLnBrk="1" hangingPunct="1"/>
              <a:t>33</a:t>
            </a:fld>
            <a:endParaRPr lang="es-E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Antes hablabamos</a:t>
            </a:r>
            <a:r>
              <a:rPr lang="es-ES" baseline="0" dirty="0" smtClean="0"/>
              <a:t> de un marketing de las 4P, en las cuales esto era lo m</a:t>
            </a:r>
            <a:r>
              <a:rPr lang="es-ES" baseline="0" dirty="0" smtClean="0"/>
              <a:t>ás oportuno para aplicarlo. De seguro ustedes en el módulo anterior vieron estas 4P y no está nada mal.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9042AA-A5F7-4A85-9AF7-7F905AB777D1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0371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154" name="1 Marcador de imagen de diapositiva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05155" name="2 Marcador de notas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  <a:ea typeface="ＭＳ Ｐゴシック" charset="0"/>
            </a:endParaRPr>
          </a:p>
        </p:txBody>
      </p:sp>
      <p:sp>
        <p:nvSpPr>
          <p:cNvPr id="305156" name="3 Marcador de número de diapositiva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D1FE5387-D854-6749-AB44-6052CA56C366}" type="slidenum">
              <a:rPr lang="es-ES">
                <a:latin typeface="Calibri" charset="0"/>
              </a:rPr>
              <a:pPr eaLnBrk="1" hangingPunct="1"/>
              <a:t>34</a:t>
            </a:fld>
            <a:endParaRPr lang="es-E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02" name="1 Marcador de imagen de diapositiva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07203" name="2 Marcador de notas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  <a:ea typeface="ＭＳ Ｐゴシック" charset="0"/>
            </a:endParaRPr>
          </a:p>
        </p:txBody>
      </p:sp>
      <p:sp>
        <p:nvSpPr>
          <p:cNvPr id="307204" name="3 Marcador de número de diapositiva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2642CD5B-B2CF-C241-8A52-10C68F2733EC}" type="slidenum">
              <a:rPr lang="es-ES">
                <a:latin typeface="Calibri" charset="0"/>
              </a:rPr>
              <a:pPr eaLnBrk="1" hangingPunct="1"/>
              <a:t>35</a:t>
            </a:fld>
            <a:endParaRPr lang="es-E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250" name="1 Marcador de imagen de diapositiva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09251" name="2 Marcador de notas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  <a:ea typeface="ＭＳ Ｐゴシック" charset="0"/>
            </a:endParaRPr>
          </a:p>
        </p:txBody>
      </p:sp>
      <p:sp>
        <p:nvSpPr>
          <p:cNvPr id="309252" name="3 Marcador de número de diapositiva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51DF5E20-0DAA-A741-B73A-D2873E10C141}" type="slidenum">
              <a:rPr lang="es-ES">
                <a:latin typeface="Calibri" charset="0"/>
              </a:rPr>
              <a:pPr eaLnBrk="1" hangingPunct="1"/>
              <a:t>36</a:t>
            </a:fld>
            <a:endParaRPr lang="es-E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274" name="1 Marcador de imagen de diapositiva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10275" name="2 Marcador de notas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  <a:ea typeface="ＭＳ Ｐゴシック" charset="0"/>
            </a:endParaRPr>
          </a:p>
        </p:txBody>
      </p:sp>
      <p:sp>
        <p:nvSpPr>
          <p:cNvPr id="310276" name="3 Marcador de número de diapositiva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958C150A-AE04-2D41-8728-8315C9A2C9E1}" type="slidenum">
              <a:rPr lang="es-ES">
                <a:latin typeface="Calibri" charset="0"/>
              </a:rPr>
              <a:pPr eaLnBrk="1" hangingPunct="1"/>
              <a:t>37</a:t>
            </a:fld>
            <a:endParaRPr lang="es-E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466" name="1 Marcador de imagen de diapositiva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18467" name="2 Marcador de notas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n-US">
                <a:latin typeface="Calibri" charset="0"/>
                <a:ea typeface="ＭＳ Ｐゴシック" charset="0"/>
              </a:rPr>
              <a:t>Misma diapo</a:t>
            </a:r>
          </a:p>
        </p:txBody>
      </p:sp>
      <p:sp>
        <p:nvSpPr>
          <p:cNvPr id="318468" name="3 Marcador de número de diapositiva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5EB79A95-EE20-DF45-9E80-1473F619FDE0}" type="slidenum">
              <a:rPr lang="es-ES">
                <a:latin typeface="Calibri" charset="0"/>
              </a:rPr>
              <a:pPr eaLnBrk="1" hangingPunct="1"/>
              <a:t>38</a:t>
            </a:fld>
            <a:endParaRPr lang="es-E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38" name="1 Marcador de imagen de diapositiva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21539" name="2 Marcador de notas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n-US" dirty="0" smtClean="0">
                <a:latin typeface="Calibri" charset="0"/>
                <a:ea typeface="ＭＳ Ｐゴシック" charset="0"/>
              </a:rPr>
              <a:t>La verdad que</a:t>
            </a:r>
            <a:r>
              <a:rPr lang="en-US" baseline="0" dirty="0" smtClean="0">
                <a:latin typeface="Calibri" charset="0"/>
                <a:ea typeface="ＭＳ Ｐゴシック" charset="0"/>
              </a:rPr>
              <a:t> si, es muy aburrido, pero todo esto tiene su precio y su ganancia, que es, el saber que est</a:t>
            </a:r>
            <a:r>
              <a:rPr lang="en-US" baseline="0" dirty="0" smtClean="0">
                <a:latin typeface="Calibri" charset="0"/>
                <a:ea typeface="ＭＳ Ｐゴシック" charset="0"/>
              </a:rPr>
              <a:t>án diciendo acerca de nosotros en internet.</a:t>
            </a:r>
            <a:endParaRPr lang="en-US" dirty="0">
              <a:latin typeface="Calibri" charset="0"/>
              <a:ea typeface="ＭＳ Ｐゴシック" charset="0"/>
            </a:endParaRPr>
          </a:p>
        </p:txBody>
      </p:sp>
      <p:sp>
        <p:nvSpPr>
          <p:cNvPr id="321540" name="3 Marcador de número de diapositiva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30503DCE-331E-BF40-A80A-53BF1B8FCCEE}" type="slidenum">
              <a:rPr lang="es-ES">
                <a:latin typeface="Calibri" charset="0"/>
              </a:rPr>
              <a:pPr eaLnBrk="1" hangingPunct="1"/>
              <a:t>39</a:t>
            </a:fld>
            <a:endParaRPr lang="es-E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78" name="1 Marcador de imagen de diapositiva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31779" name="2 Marcador de notas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  <a:ea typeface="ＭＳ Ｐゴシック" charset="0"/>
            </a:endParaRPr>
          </a:p>
        </p:txBody>
      </p:sp>
      <p:sp>
        <p:nvSpPr>
          <p:cNvPr id="331780" name="3 Marcador de número de diapositiva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BECE82A4-2285-5B49-8D2B-83E2EBDB5D6D}" type="slidenum">
              <a:rPr lang="es-ES">
                <a:latin typeface="Calibri" charset="0"/>
              </a:rPr>
              <a:pPr eaLnBrk="1" hangingPunct="1"/>
              <a:t>40</a:t>
            </a:fld>
            <a:endParaRPr lang="es-E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802" name="1 Marcador de imagen de diapositiva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32803" name="2 Marcador de notas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  <a:ea typeface="ＭＳ Ｐゴシック" charset="0"/>
            </a:endParaRPr>
          </a:p>
        </p:txBody>
      </p:sp>
      <p:sp>
        <p:nvSpPr>
          <p:cNvPr id="332804" name="3 Marcador de número de diapositiva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1D029ADA-C4C9-D842-B12B-D9A9FBBABE5F}" type="slidenum">
              <a:rPr lang="es-ES">
                <a:latin typeface="Calibri" charset="0"/>
              </a:rPr>
              <a:pPr eaLnBrk="1" hangingPunct="1"/>
              <a:t>41</a:t>
            </a:fld>
            <a:endParaRPr lang="es-E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22" name="1 Marcador de imagen de diapositiva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37923" name="2 Marcador de notas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  <a:ea typeface="ＭＳ Ｐゴシック" charset="0"/>
            </a:endParaRPr>
          </a:p>
        </p:txBody>
      </p:sp>
      <p:sp>
        <p:nvSpPr>
          <p:cNvPr id="337924" name="3 Marcador de número de diapositiva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FC48FA6E-4C00-924C-85B1-3437C5E1BAC0}" type="slidenum">
              <a:rPr lang="es-ES">
                <a:latin typeface="Calibri" charset="0"/>
              </a:rPr>
              <a:pPr eaLnBrk="1" hangingPunct="1"/>
              <a:t>42</a:t>
            </a:fld>
            <a:endParaRPr lang="es-E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946" name="1 Marcador de imagen de diapositiva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38947" name="2 Marcador de notas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  <a:ea typeface="ＭＳ Ｐゴシック" charset="0"/>
            </a:endParaRPr>
          </a:p>
        </p:txBody>
      </p:sp>
      <p:sp>
        <p:nvSpPr>
          <p:cNvPr id="338948" name="3 Marcador de número de diapositiva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A1529F63-C901-D14C-92F4-43921BE06FCA}" type="slidenum">
              <a:rPr lang="es-ES">
                <a:latin typeface="Calibri" charset="0"/>
              </a:rPr>
              <a:pPr eaLnBrk="1" hangingPunct="1"/>
              <a:t>43</a:t>
            </a:fld>
            <a:endParaRPr lang="es-E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Las principales preguntas que nos hac</a:t>
            </a:r>
            <a:r>
              <a:rPr lang="es-ES" dirty="0" smtClean="0"/>
              <a:t>íamos?. Estas</a:t>
            </a:r>
            <a:r>
              <a:rPr lang="es-ES" baseline="0" dirty="0" smtClean="0"/>
              <a:t> son las preguntas principales a la hora de crear un nuevo producto.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9042AA-A5F7-4A85-9AF7-7F905AB777D1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72611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70" name="1 Marcador de imagen de diapositiva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39971" name="2 Marcador de notas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  <a:ea typeface="ＭＳ Ｐゴシック" charset="0"/>
            </a:endParaRPr>
          </a:p>
        </p:txBody>
      </p:sp>
      <p:sp>
        <p:nvSpPr>
          <p:cNvPr id="339972" name="3 Marcador de número de diapositiva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4AA581EE-43C2-C640-8612-0C766B74F879}" type="slidenum">
              <a:rPr lang="es-ES">
                <a:latin typeface="Calibri" charset="0"/>
              </a:rPr>
              <a:pPr eaLnBrk="1" hangingPunct="1"/>
              <a:t>44</a:t>
            </a:fld>
            <a:endParaRPr lang="es-E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994" name="1 Marcador de imagen de diapositiva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40995" name="2 Marcador de notas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  <a:ea typeface="ＭＳ Ｐゴシック" charset="0"/>
            </a:endParaRPr>
          </a:p>
        </p:txBody>
      </p:sp>
      <p:sp>
        <p:nvSpPr>
          <p:cNvPr id="340996" name="3 Marcador de número de diapositiva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AB662184-51A3-9F49-8741-CE60CA01F9A9}" type="slidenum">
              <a:rPr lang="es-ES">
                <a:latin typeface="Calibri" charset="0"/>
              </a:rPr>
              <a:pPr eaLnBrk="1" hangingPunct="1"/>
              <a:t>45</a:t>
            </a:fld>
            <a:endParaRPr lang="es-E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066" name="1 Marcador de imagen de diapositiva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44067" name="2 Marcador de notas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  <a:ea typeface="ＭＳ Ｐゴシック" charset="0"/>
            </a:endParaRPr>
          </a:p>
        </p:txBody>
      </p:sp>
      <p:sp>
        <p:nvSpPr>
          <p:cNvPr id="344068" name="3 Marcador de número de diapositiva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124AA67F-DC51-7F4F-A49E-A1B929DCAAC4}" type="slidenum">
              <a:rPr lang="es-ES">
                <a:latin typeface="Calibri" charset="0"/>
              </a:rPr>
              <a:pPr eaLnBrk="1" hangingPunct="1"/>
              <a:t>46</a:t>
            </a:fld>
            <a:endParaRPr lang="es-E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114" name="1 Marcador de imagen de diapositiva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46115" name="2 Marcador de notas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  <a:ea typeface="ＭＳ Ｐゴシック" charset="0"/>
            </a:endParaRPr>
          </a:p>
        </p:txBody>
      </p:sp>
      <p:sp>
        <p:nvSpPr>
          <p:cNvPr id="346116" name="3 Marcador de número de diapositiva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EE456ADF-A39D-8641-9850-0322191EC3B7}" type="slidenum">
              <a:rPr lang="es-ES">
                <a:latin typeface="Calibri" charset="0"/>
              </a:rPr>
              <a:pPr eaLnBrk="1" hangingPunct="1"/>
              <a:t>47</a:t>
            </a:fld>
            <a:endParaRPr lang="es-E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62" name="1 Marcador de imagen de diapositiva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48163" name="2 Marcador de notas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  <a:ea typeface="ＭＳ Ｐゴシック" charset="0"/>
            </a:endParaRPr>
          </a:p>
        </p:txBody>
      </p:sp>
      <p:sp>
        <p:nvSpPr>
          <p:cNvPr id="348164" name="3 Marcador de número de diapositiva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4AFE1B70-CD44-2F45-9AB8-D6E4BEE2F289}" type="slidenum">
              <a:rPr lang="es-ES">
                <a:latin typeface="Calibri" charset="0"/>
              </a:rPr>
              <a:pPr eaLnBrk="1" hangingPunct="1"/>
              <a:t>48</a:t>
            </a:fld>
            <a:endParaRPr lang="es-E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34" name="1 Marcador de imagen de diapositiva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51235" name="2 Marcador de notas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  <a:ea typeface="ＭＳ Ｐゴシック" charset="0"/>
            </a:endParaRPr>
          </a:p>
        </p:txBody>
      </p:sp>
      <p:sp>
        <p:nvSpPr>
          <p:cNvPr id="351236" name="3 Marcador de número de diapositiva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C8CE1148-41B2-A34E-BCD7-709EB42F550B}" type="slidenum">
              <a:rPr lang="es-ES">
                <a:latin typeface="Calibri" charset="0"/>
              </a:rPr>
              <a:pPr eaLnBrk="1" hangingPunct="1"/>
              <a:t>49</a:t>
            </a:fld>
            <a:endParaRPr lang="es-E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258" name="1 Marcador de imagen de diapositiva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52259" name="2 Marcador de notas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  <a:ea typeface="ＭＳ Ｐゴシック" charset="0"/>
            </a:endParaRPr>
          </a:p>
        </p:txBody>
      </p:sp>
      <p:sp>
        <p:nvSpPr>
          <p:cNvPr id="352260" name="3 Marcador de número de diapositiva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1187CD02-9D68-6A40-84A7-0755ABC5D264}" type="slidenum">
              <a:rPr lang="es-ES">
                <a:latin typeface="Calibri" charset="0"/>
              </a:rPr>
              <a:pPr eaLnBrk="1" hangingPunct="1"/>
              <a:t>50</a:t>
            </a:fld>
            <a:endParaRPr lang="es-E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290" name="1 Marcador de imagen de diapositiva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96291" name="2 Marcador de notas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  <a:ea typeface="ＭＳ Ｐゴシック" charset="0"/>
            </a:endParaRPr>
          </a:p>
        </p:txBody>
      </p:sp>
      <p:sp>
        <p:nvSpPr>
          <p:cNvPr id="396292" name="3 Marcador de número de diapositiva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F61A3603-E655-A041-B53D-BF772C8E6369}" type="slidenum">
              <a:rPr lang="es-ES">
                <a:latin typeface="Calibri" charset="0"/>
              </a:rPr>
              <a:pPr eaLnBrk="1" hangingPunct="1"/>
              <a:t>51</a:t>
            </a:fld>
            <a:endParaRPr lang="es-E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314" name="1 Marcador de imagen de diapositiva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97315" name="2 Marcador de notas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  <a:ea typeface="ＭＳ Ｐゴシック" charset="0"/>
            </a:endParaRPr>
          </a:p>
        </p:txBody>
      </p:sp>
      <p:sp>
        <p:nvSpPr>
          <p:cNvPr id="397316" name="3 Marcador de número de diapositiva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84C79428-81AF-0848-A573-D1931A69447B}" type="slidenum">
              <a:rPr lang="es-ES">
                <a:latin typeface="Calibri" charset="0"/>
              </a:rPr>
              <a:pPr eaLnBrk="1" hangingPunct="1"/>
              <a:t>52</a:t>
            </a:fld>
            <a:endParaRPr lang="es-E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338" name="1 Marcador de imagen de diapositiva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98339" name="2 Marcador de notas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  <a:ea typeface="ＭＳ Ｐゴシック" charset="0"/>
            </a:endParaRPr>
          </a:p>
        </p:txBody>
      </p:sp>
      <p:sp>
        <p:nvSpPr>
          <p:cNvPr id="398340" name="3 Marcador de número de diapositiva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1D44D45B-F8D4-D64D-B16B-32511C36E8AC}" type="slidenum">
              <a:rPr lang="es-ES">
                <a:latin typeface="Calibri" charset="0"/>
              </a:rPr>
              <a:pPr eaLnBrk="1" hangingPunct="1"/>
              <a:t>53</a:t>
            </a:fld>
            <a:endParaRPr lang="es-E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Con la</a:t>
            </a:r>
            <a:r>
              <a:rPr lang="es-ES" baseline="0" dirty="0" smtClean="0"/>
              <a:t> incorporaci</a:t>
            </a:r>
            <a:r>
              <a:rPr lang="es-ES" baseline="0" dirty="0" smtClean="0"/>
              <a:t>ón de las redes sociales ha nacido las 4C. Que vienen a cambiar la manera en que tenemos que ver los productos o servicios que tenes.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9042AA-A5F7-4A85-9AF7-7F905AB777D1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559017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62" name="1 Marcador de imagen de diapositiva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99363" name="2 Marcador de notas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  <a:ea typeface="ＭＳ Ｐゴシック" charset="0"/>
            </a:endParaRPr>
          </a:p>
        </p:txBody>
      </p:sp>
      <p:sp>
        <p:nvSpPr>
          <p:cNvPr id="399364" name="3 Marcador de número de diapositiva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19D2541E-6CBF-1544-A483-9EB31FDE9184}" type="slidenum">
              <a:rPr lang="es-ES">
                <a:latin typeface="Calibri" charset="0"/>
              </a:rPr>
              <a:pPr eaLnBrk="1" hangingPunct="1"/>
              <a:t>54</a:t>
            </a:fld>
            <a:endParaRPr lang="es-E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386" name="1 Marcador de imagen de diapositiva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00387" name="2 Marcador de notas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  <a:ea typeface="ＭＳ Ｐゴシック" charset="0"/>
            </a:endParaRPr>
          </a:p>
        </p:txBody>
      </p:sp>
      <p:sp>
        <p:nvSpPr>
          <p:cNvPr id="400388" name="3 Marcador de número de diapositiva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8E5405AF-586B-A240-99FF-262A8FBDAB2E}" type="slidenum">
              <a:rPr lang="es-ES">
                <a:latin typeface="Calibri" charset="0"/>
              </a:rPr>
              <a:pPr eaLnBrk="1" hangingPunct="1"/>
              <a:t>55</a:t>
            </a:fld>
            <a:endParaRPr lang="es-E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410" name="1 Marcador de imagen de diapositiva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01411" name="2 Marcador de notas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  <a:ea typeface="ＭＳ Ｐゴシック" charset="0"/>
            </a:endParaRPr>
          </a:p>
        </p:txBody>
      </p:sp>
      <p:sp>
        <p:nvSpPr>
          <p:cNvPr id="401412" name="3 Marcador de número de diapositiva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7D23927D-3653-D744-A8AB-DDE748F85AA3}" type="slidenum">
              <a:rPr lang="es-ES">
                <a:latin typeface="Calibri" charset="0"/>
              </a:rPr>
              <a:pPr eaLnBrk="1" hangingPunct="1"/>
              <a:t>56</a:t>
            </a:fld>
            <a:endParaRPr lang="es-E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434" name="1 Marcador de imagen de diapositiva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02435" name="2 Marcador de notas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  <a:ea typeface="ＭＳ Ｐゴシック" charset="0"/>
            </a:endParaRPr>
          </a:p>
        </p:txBody>
      </p:sp>
      <p:sp>
        <p:nvSpPr>
          <p:cNvPr id="402436" name="3 Marcador de número de diapositiva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011B2A64-8E86-B04A-A279-22D4F3287FA5}" type="slidenum">
              <a:rPr lang="es-ES">
                <a:latin typeface="Calibri" charset="0"/>
              </a:rPr>
              <a:pPr eaLnBrk="1" hangingPunct="1"/>
              <a:t>57</a:t>
            </a:fld>
            <a:endParaRPr lang="es-E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458" name="1 Marcador de imagen de diapositiva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03459" name="2 Marcador de notas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  <a:ea typeface="ＭＳ Ｐゴシック" charset="0"/>
            </a:endParaRPr>
          </a:p>
        </p:txBody>
      </p:sp>
      <p:sp>
        <p:nvSpPr>
          <p:cNvPr id="403460" name="3 Marcador de número de diapositiva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B8A1B6D5-2432-B348-A571-C7F8CD939531}" type="slidenum">
              <a:rPr lang="es-ES">
                <a:latin typeface="Calibri" charset="0"/>
              </a:rPr>
              <a:pPr eaLnBrk="1" hangingPunct="1"/>
              <a:t>58</a:t>
            </a:fld>
            <a:endParaRPr lang="es-E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650" name="1 Marcador de imagen de diapositiva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11651" name="2 Marcador de notas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  <a:ea typeface="ＭＳ Ｐゴシック" charset="0"/>
            </a:endParaRPr>
          </a:p>
        </p:txBody>
      </p:sp>
      <p:sp>
        <p:nvSpPr>
          <p:cNvPr id="411652" name="3 Marcador de número de diapositiva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2104BCA1-D599-944E-9172-0F54D899CA98}" type="slidenum">
              <a:rPr lang="es-ES">
                <a:latin typeface="Calibri" charset="0"/>
              </a:rPr>
              <a:pPr eaLnBrk="1" hangingPunct="1"/>
              <a:t>59</a:t>
            </a:fld>
            <a:endParaRPr lang="es-E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674" name="1 Marcador de imagen de diapositiva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12675" name="2 Marcador de notas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  <a:ea typeface="ＭＳ Ｐゴシック" charset="0"/>
            </a:endParaRPr>
          </a:p>
        </p:txBody>
      </p:sp>
      <p:sp>
        <p:nvSpPr>
          <p:cNvPr id="412676" name="3 Marcador de número de diapositiva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8AFBEF89-6F22-604B-8C67-2495079DBA9E}" type="slidenum">
              <a:rPr lang="es-ES">
                <a:latin typeface="Calibri" charset="0"/>
              </a:rPr>
              <a:pPr eaLnBrk="1" hangingPunct="1"/>
              <a:t>60</a:t>
            </a:fld>
            <a:endParaRPr lang="es-E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746" name="1 Marcador de imagen de diapositiva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15747" name="2 Marcador de notas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  <a:ea typeface="ＭＳ Ｐゴシック" charset="0"/>
            </a:endParaRPr>
          </a:p>
        </p:txBody>
      </p:sp>
      <p:sp>
        <p:nvSpPr>
          <p:cNvPr id="415748" name="3 Marcador de número de diapositiva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5255FC07-E297-F447-AB5B-63991CE4CDCC}" type="slidenum">
              <a:rPr lang="es-ES">
                <a:latin typeface="Calibri" charset="0"/>
              </a:rPr>
              <a:pPr eaLnBrk="1" hangingPunct="1"/>
              <a:t>61</a:t>
            </a:fld>
            <a:endParaRPr lang="es-E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818" name="1 Marcador de imagen de diapositiva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18819" name="2 Marcador de notas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  <a:ea typeface="ＭＳ Ｐゴシック" charset="0"/>
            </a:endParaRPr>
          </a:p>
        </p:txBody>
      </p:sp>
      <p:sp>
        <p:nvSpPr>
          <p:cNvPr id="418820" name="3 Marcador de número de diapositiva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E436B4BB-C81F-1944-8E71-3A4B30D7AD70}" type="slidenum">
              <a:rPr lang="es-ES">
                <a:latin typeface="Calibri" charset="0"/>
              </a:rPr>
              <a:pPr eaLnBrk="1" hangingPunct="1"/>
              <a:t>62</a:t>
            </a:fld>
            <a:endParaRPr lang="es-E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890" name="1 Marcador de imagen de diapositiva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21891" name="2 Marcador de notas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  <a:ea typeface="ＭＳ Ｐゴシック" charset="0"/>
            </a:endParaRPr>
          </a:p>
        </p:txBody>
      </p:sp>
      <p:sp>
        <p:nvSpPr>
          <p:cNvPr id="421892" name="3 Marcador de número de diapositiva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5BD024C7-2633-8444-A1B7-030FE0051BA2}" type="slidenum">
              <a:rPr lang="es-ES">
                <a:latin typeface="Calibri" charset="0"/>
              </a:rPr>
              <a:pPr eaLnBrk="1" hangingPunct="1"/>
              <a:t>63</a:t>
            </a:fld>
            <a:endParaRPr lang="es-E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Ya</a:t>
            </a:r>
            <a:r>
              <a:rPr lang="es-ES" baseline="0" dirty="0" smtClean="0"/>
              <a:t> no pensamos que producto se va a lanzar, sino m</a:t>
            </a:r>
            <a:r>
              <a:rPr lang="es-ES" baseline="0" dirty="0" smtClean="0"/>
              <a:t>ás bien, la pregunta es, qué necesidades son las que tiene el cliente, y que producto crearé para satisfacer las necesidades del cliente. Me imagino que esto lo vieron en el taller de Walter.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9042AA-A5F7-4A85-9AF7-7F905AB777D1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03959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914" name="1 Marcador de imagen de diapositiva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22915" name="2 Marcador de notas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  <a:ea typeface="ＭＳ Ｐゴシック" charset="0"/>
            </a:endParaRPr>
          </a:p>
        </p:txBody>
      </p:sp>
      <p:sp>
        <p:nvSpPr>
          <p:cNvPr id="422916" name="3 Marcador de número de diapositiva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31B328D3-E46A-B441-95EE-EA75B5021A04}" type="slidenum">
              <a:rPr lang="es-ES">
                <a:latin typeface="Calibri" charset="0"/>
              </a:rPr>
              <a:pPr eaLnBrk="1" hangingPunct="1"/>
              <a:t>64</a:t>
            </a:fld>
            <a:endParaRPr lang="es-E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178" name="1 Marcador de imagen de diapositiva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34179" name="2 Marcador de notas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  <a:ea typeface="ＭＳ Ｐゴシック" charset="0"/>
            </a:endParaRPr>
          </a:p>
        </p:txBody>
      </p:sp>
      <p:sp>
        <p:nvSpPr>
          <p:cNvPr id="434180" name="3 Marcador de número de diapositiva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8B891A20-8553-F240-9B1B-432A5333DA92}" type="slidenum">
              <a:rPr lang="es-ES">
                <a:latin typeface="Calibri" charset="0"/>
              </a:rPr>
              <a:pPr eaLnBrk="1" hangingPunct="1"/>
              <a:t>65</a:t>
            </a:fld>
            <a:endParaRPr lang="es-E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202" name="1 Marcador de imagen de diapositiva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35203" name="2 Marcador de notas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  <a:ea typeface="ＭＳ Ｐゴシック" charset="0"/>
            </a:endParaRPr>
          </a:p>
        </p:txBody>
      </p:sp>
      <p:sp>
        <p:nvSpPr>
          <p:cNvPr id="435204" name="3 Marcador de número de diapositiva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F0878C6F-D9BC-414C-88FA-AF4B0BBCB212}" type="slidenum">
              <a:rPr lang="es-ES">
                <a:latin typeface="Calibri" charset="0"/>
              </a:rPr>
              <a:pPr eaLnBrk="1" hangingPunct="1"/>
              <a:t>66</a:t>
            </a:fld>
            <a:endParaRPr lang="es-E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226" name="1 Marcador de imagen de diapositiva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36227" name="2 Marcador de notas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  <a:ea typeface="ＭＳ Ｐゴシック" charset="0"/>
            </a:endParaRPr>
          </a:p>
        </p:txBody>
      </p:sp>
      <p:sp>
        <p:nvSpPr>
          <p:cNvPr id="436228" name="3 Marcador de número de diapositiva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9FA43476-9A84-BB4C-9904-F5D5DE06757A}" type="slidenum">
              <a:rPr lang="es-ES">
                <a:latin typeface="Calibri" charset="0"/>
              </a:rPr>
              <a:pPr eaLnBrk="1" hangingPunct="1"/>
              <a:t>67</a:t>
            </a:fld>
            <a:endParaRPr lang="es-E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274" name="1 Marcador de imagen de diapositiva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38275" name="2 Marcador de notas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  <a:ea typeface="ＭＳ Ｐゴシック" charset="0"/>
            </a:endParaRPr>
          </a:p>
        </p:txBody>
      </p:sp>
      <p:sp>
        <p:nvSpPr>
          <p:cNvPr id="438276" name="3 Marcador de número de diapositiva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8E8CC996-3D97-DA4D-8C30-F3843E579D1C}" type="slidenum">
              <a:rPr lang="es-ES">
                <a:latin typeface="Calibri" charset="0"/>
              </a:rPr>
              <a:pPr eaLnBrk="1" hangingPunct="1"/>
              <a:t>68</a:t>
            </a:fld>
            <a:endParaRPr lang="es-E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298" name="1 Marcador de imagen de diapositiva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39299" name="2 Marcador de notas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  <a:ea typeface="ＭＳ Ｐゴシック" charset="0"/>
            </a:endParaRPr>
          </a:p>
        </p:txBody>
      </p:sp>
      <p:sp>
        <p:nvSpPr>
          <p:cNvPr id="439300" name="3 Marcador de número de diapositiva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783793EF-8494-9445-803C-ECE38C48666D}" type="slidenum">
              <a:rPr lang="es-ES">
                <a:latin typeface="Calibri" charset="0"/>
              </a:rPr>
              <a:pPr eaLnBrk="1" hangingPunct="1"/>
              <a:t>69</a:t>
            </a:fld>
            <a:endParaRPr lang="es-E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22" name="1 Marcador de imagen de diapositiva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40323" name="2 Marcador de notas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  <a:ea typeface="ＭＳ Ｐゴシック" charset="0"/>
            </a:endParaRPr>
          </a:p>
        </p:txBody>
      </p:sp>
      <p:sp>
        <p:nvSpPr>
          <p:cNvPr id="440324" name="3 Marcador de número de diapositiva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0277ECB0-711C-EA41-BC1B-39DE197001C6}" type="slidenum">
              <a:rPr lang="es-ES">
                <a:latin typeface="Calibri" charset="0"/>
              </a:rPr>
              <a:pPr eaLnBrk="1" hangingPunct="1"/>
              <a:t>70</a:t>
            </a:fld>
            <a:endParaRPr lang="es-E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346" name="1 Marcador de imagen de diapositiva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41347" name="2 Marcador de notas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  <a:ea typeface="ＭＳ Ｐゴシック" charset="0"/>
            </a:endParaRPr>
          </a:p>
        </p:txBody>
      </p:sp>
      <p:sp>
        <p:nvSpPr>
          <p:cNvPr id="441348" name="3 Marcador de número de diapositiva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0B5A6A62-4F82-6F4B-9A79-5D815A641505}" type="slidenum">
              <a:rPr lang="es-ES">
                <a:latin typeface="Calibri" charset="0"/>
              </a:rPr>
              <a:pPr eaLnBrk="1" hangingPunct="1"/>
              <a:t>71</a:t>
            </a:fld>
            <a:endParaRPr lang="es-E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370" name="1 Marcador de imagen de diapositiva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42371" name="2 Marcador de notas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  <a:ea typeface="ＭＳ Ｐゴシック" charset="0"/>
            </a:endParaRPr>
          </a:p>
        </p:txBody>
      </p:sp>
      <p:sp>
        <p:nvSpPr>
          <p:cNvPr id="442372" name="3 Marcador de número de diapositiva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0861543A-9C1B-6743-B709-681120E1E119}" type="slidenum">
              <a:rPr lang="es-ES">
                <a:latin typeface="Calibri" charset="0"/>
              </a:rPr>
              <a:pPr eaLnBrk="1" hangingPunct="1"/>
              <a:t>72</a:t>
            </a:fld>
            <a:endParaRPr lang="es-E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1 Marcador de imagen de diapositiva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44419" name="2 Marcador de notas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  <a:ea typeface="ＭＳ Ｐゴシック" charset="0"/>
            </a:endParaRPr>
          </a:p>
        </p:txBody>
      </p:sp>
      <p:sp>
        <p:nvSpPr>
          <p:cNvPr id="444420" name="3 Marcador de número de diapositiva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4FEAA06D-2B20-7F46-88FD-FC658AC152E1}" type="slidenum">
              <a:rPr lang="es-ES">
                <a:latin typeface="Calibri" charset="0"/>
              </a:rPr>
              <a:pPr eaLnBrk="1" hangingPunct="1"/>
              <a:t>73</a:t>
            </a:fld>
            <a:endParaRPr lang="es-E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074" name="1 Marcador de imagen de diapositiva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59075" name="2 Marcador de notas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n-US">
                <a:latin typeface="Calibri" charset="0"/>
                <a:ea typeface="ＭＳ Ｐゴシック" charset="0"/>
              </a:rPr>
              <a:t>En la misma diapo los 2 mensajes</a:t>
            </a:r>
          </a:p>
        </p:txBody>
      </p:sp>
      <p:sp>
        <p:nvSpPr>
          <p:cNvPr id="259076" name="3 Marcador de número de diapositiva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5681E406-C559-454C-AA0A-F67347A2EABA}" type="slidenum">
              <a:rPr lang="es-ES">
                <a:latin typeface="Calibri" charset="0"/>
              </a:rPr>
              <a:pPr eaLnBrk="1" hangingPunct="1"/>
              <a:t>15</a:t>
            </a:fld>
            <a:endParaRPr lang="es-E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1 Marcador de imagen de diapositiva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45443" name="2 Marcador de notas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  <a:ea typeface="ＭＳ Ｐゴシック" charset="0"/>
            </a:endParaRPr>
          </a:p>
        </p:txBody>
      </p:sp>
      <p:sp>
        <p:nvSpPr>
          <p:cNvPr id="445444" name="3 Marcador de número de diapositiva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D21ED281-7DDE-2747-8BD0-5C8CB46E4953}" type="slidenum">
              <a:rPr lang="es-ES">
                <a:latin typeface="Calibri" charset="0"/>
              </a:rPr>
              <a:pPr eaLnBrk="1" hangingPunct="1"/>
              <a:t>74</a:t>
            </a:fld>
            <a:endParaRPr lang="es-E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466" name="1 Marcador de imagen de diapositiva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46467" name="2 Marcador de notas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  <a:ea typeface="ＭＳ Ｐゴシック" charset="0"/>
            </a:endParaRPr>
          </a:p>
        </p:txBody>
      </p:sp>
      <p:sp>
        <p:nvSpPr>
          <p:cNvPr id="446468" name="3 Marcador de número de diapositiva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781E4D5B-174B-7E48-B783-3946377C06BB}" type="slidenum">
              <a:rPr lang="es-ES">
                <a:latin typeface="Calibri" charset="0"/>
              </a:rPr>
              <a:pPr eaLnBrk="1" hangingPunct="1"/>
              <a:t>75</a:t>
            </a:fld>
            <a:endParaRPr lang="es-E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490" name="1 Marcador de imagen de diapositiva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47491" name="2 Marcador de notas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  <a:ea typeface="ＭＳ Ｐゴシック" charset="0"/>
            </a:endParaRPr>
          </a:p>
        </p:txBody>
      </p:sp>
      <p:sp>
        <p:nvSpPr>
          <p:cNvPr id="447492" name="3 Marcador de número de diapositiva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7A33220E-F4EC-C94D-AF69-BE70A8DC19D4}" type="slidenum">
              <a:rPr lang="es-ES">
                <a:latin typeface="Calibri" charset="0"/>
              </a:rPr>
              <a:pPr eaLnBrk="1" hangingPunct="1"/>
              <a:t>76</a:t>
            </a:fld>
            <a:endParaRPr lang="es-E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514" name="1 Marcador de imagen de diapositiva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48515" name="2 Marcador de notas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  <a:ea typeface="ＭＳ Ｐゴシック" charset="0"/>
            </a:endParaRPr>
          </a:p>
        </p:txBody>
      </p:sp>
      <p:sp>
        <p:nvSpPr>
          <p:cNvPr id="448516" name="3 Marcador de número de diapositiva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59574821-A504-6B4C-A779-D3DDA3281E66}" type="slidenum">
              <a:rPr lang="es-ES">
                <a:latin typeface="Calibri" charset="0"/>
              </a:rPr>
              <a:pPr eaLnBrk="1" hangingPunct="1"/>
              <a:t>77</a:t>
            </a:fld>
            <a:endParaRPr lang="es-E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538" name="1 Marcador de imagen de diapositiva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49539" name="2 Marcador de notas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  <a:ea typeface="ＭＳ Ｐゴシック" charset="0"/>
            </a:endParaRPr>
          </a:p>
        </p:txBody>
      </p:sp>
      <p:sp>
        <p:nvSpPr>
          <p:cNvPr id="449540" name="3 Marcador de número de diapositiva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16C0A18C-C2A5-844A-8959-8E6353201BA0}" type="slidenum">
              <a:rPr lang="es-ES">
                <a:latin typeface="Calibri" charset="0"/>
              </a:rPr>
              <a:pPr eaLnBrk="1" hangingPunct="1"/>
              <a:t>78</a:t>
            </a:fld>
            <a:endParaRPr lang="es-E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62" name="1 Marcador de imagen de diapositiva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50563" name="2 Marcador de notas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  <a:ea typeface="ＭＳ Ｐゴシック" charset="0"/>
            </a:endParaRPr>
          </a:p>
        </p:txBody>
      </p:sp>
      <p:sp>
        <p:nvSpPr>
          <p:cNvPr id="450564" name="3 Marcador de número de diapositiva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4805E0D3-5E18-2E41-976D-EF1E84ADC318}" type="slidenum">
              <a:rPr lang="es-ES">
                <a:latin typeface="Calibri" charset="0"/>
              </a:rPr>
              <a:pPr eaLnBrk="1" hangingPunct="1"/>
              <a:t>79</a:t>
            </a:fld>
            <a:endParaRPr lang="es-E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586" name="1 Marcador de imagen de diapositiva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51587" name="2 Marcador de notas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  <a:ea typeface="ＭＳ Ｐゴシック" charset="0"/>
            </a:endParaRPr>
          </a:p>
        </p:txBody>
      </p:sp>
      <p:sp>
        <p:nvSpPr>
          <p:cNvPr id="451588" name="3 Marcador de número de diapositiva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CE4D87DE-67D2-954A-98EA-D548791B9253}" type="slidenum">
              <a:rPr lang="es-ES">
                <a:latin typeface="Calibri" charset="0"/>
              </a:rPr>
              <a:pPr eaLnBrk="1" hangingPunct="1"/>
              <a:t>80</a:t>
            </a:fld>
            <a:endParaRPr lang="es-E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Ya conocemos</a:t>
            </a:r>
            <a:r>
              <a:rPr lang="es-ES" baseline="0" dirty="0" smtClean="0"/>
              <a:t> las necesidades, ahora hay que investigar d</a:t>
            </a:r>
            <a:r>
              <a:rPr lang="es-ES" baseline="0" dirty="0" smtClean="0"/>
              <a:t>ónde el cliente se siente más cómodo, en qué redes sociales participan activamente mis clientes.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9042AA-A5F7-4A85-9AF7-7F905AB777D1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1993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290" name="1 Marcador de imagen de diapositiva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68291" name="2 Marcador de notas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  <a:ea typeface="ＭＳ Ｐゴシック" charset="0"/>
            </a:endParaRPr>
          </a:p>
        </p:txBody>
      </p:sp>
      <p:sp>
        <p:nvSpPr>
          <p:cNvPr id="268292" name="3 Marcador de número de diapositiva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49587933-D563-7A46-B976-AC3D37825633}" type="slidenum">
              <a:rPr lang="es-ES">
                <a:latin typeface="Calibri" charset="0"/>
              </a:rPr>
              <a:pPr eaLnBrk="1" hangingPunct="1"/>
              <a:t>22</a:t>
            </a:fld>
            <a:endParaRPr lang="es-E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314" name="1 Marcador de imagen de diapositiva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69315" name="2 Marcador de notas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n-US" dirty="0" smtClean="0">
                <a:latin typeface="Calibri" charset="0"/>
                <a:ea typeface="ＭＳ Ｐゴシック" charset="0"/>
              </a:rPr>
              <a:t>Por</a:t>
            </a:r>
            <a:r>
              <a:rPr lang="en-US" baseline="0" dirty="0" smtClean="0">
                <a:latin typeface="Calibri" charset="0"/>
                <a:ea typeface="ＭＳ Ｐゴシック" charset="0"/>
              </a:rPr>
              <a:t> ejemplo los amigos que conocemos en la escuela.</a:t>
            </a:r>
            <a:endParaRPr lang="en-US" dirty="0">
              <a:latin typeface="Calibri" charset="0"/>
              <a:ea typeface="ＭＳ Ｐゴシック" charset="0"/>
            </a:endParaRPr>
          </a:p>
        </p:txBody>
      </p:sp>
      <p:sp>
        <p:nvSpPr>
          <p:cNvPr id="269316" name="3 Marcador de número de diapositiva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FB77DF26-38A1-0A4C-B172-C500E1C32FA5}" type="slidenum">
              <a:rPr lang="es-ES">
                <a:latin typeface="Calibri" charset="0"/>
              </a:rPr>
              <a:pPr eaLnBrk="1" hangingPunct="1"/>
              <a:t>23</a:t>
            </a:fld>
            <a:endParaRPr lang="es-ES">
              <a:latin typeface="Calibri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11 Rectángulo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3" name="12 Rectángulo redondeado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8 Subtítulo"/>
          <p:cNvSpPr>
            <a:spLocks noGrp="1"/>
          </p:cNvSpPr>
          <p:nvPr>
            <p:ph type="subTitle" idx="1"/>
          </p:nvPr>
        </p:nvSpPr>
        <p:spPr>
          <a:xfrm>
            <a:off x="1295400" y="3200400"/>
            <a:ext cx="6400800" cy="1600200"/>
          </a:xfrm>
        </p:spPr>
        <p:txBody>
          <a:bodyPr/>
          <a:lstStyle>
            <a:lvl1pPr marL="0" indent="0" algn="ctr">
              <a:buNone/>
              <a:defRPr sz="26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s-ES" smtClean="0"/>
              <a:t>Haga clic para modificar el estilo de subtítulo del patrón</a:t>
            </a:r>
            <a:endParaRPr kumimoji="0" lang="en-US"/>
          </a:p>
        </p:txBody>
      </p:sp>
      <p:sp>
        <p:nvSpPr>
          <p:cNvPr id="28" name="27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84CC6-44F3-4C91-912C-978CC4C97195}" type="datetimeFigureOut">
              <a:rPr lang="en-US" smtClean="0"/>
              <a:pPr/>
              <a:t>29/05/14</a:t>
            </a:fld>
            <a:endParaRPr lang="en-US"/>
          </a:p>
        </p:txBody>
      </p:sp>
      <p:sp>
        <p:nvSpPr>
          <p:cNvPr id="17" name="16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9" name="2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>
            <a:noAutofit/>
          </a:bodyPr>
          <a:lstStyle>
            <a:lvl1pPr>
              <a:defRPr sz="1400">
                <a:solidFill>
                  <a:srgbClr val="FFFFFF"/>
                </a:solidFill>
              </a:defRPr>
            </a:lvl1pPr>
          </a:lstStyle>
          <a:p>
            <a:fld id="{C7BF5DE0-0B79-466D-90DE-6357D6FADBF6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7" name="6 Rectángulo"/>
          <p:cNvSpPr/>
          <p:nvPr/>
        </p:nvSpPr>
        <p:spPr>
          <a:xfrm>
            <a:off x="62931" y="1449303"/>
            <a:ext cx="9021537" cy="1527349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9 Rectángulo"/>
          <p:cNvSpPr/>
          <p:nvPr/>
        </p:nvSpPr>
        <p:spPr>
          <a:xfrm>
            <a:off x="62931" y="1396720"/>
            <a:ext cx="9021537" cy="120580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10 Rectángulo"/>
          <p:cNvSpPr/>
          <p:nvPr/>
        </p:nvSpPr>
        <p:spPr>
          <a:xfrm>
            <a:off x="62931" y="2976649"/>
            <a:ext cx="9021537" cy="110532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7 Título"/>
          <p:cNvSpPr>
            <a:spLocks noGrp="1"/>
          </p:cNvSpPr>
          <p:nvPr>
            <p:ph type="ctrTitle"/>
          </p:nvPr>
        </p:nvSpPr>
        <p:spPr>
          <a:xfrm>
            <a:off x="457200" y="1505930"/>
            <a:ext cx="8229600" cy="1470025"/>
          </a:xfrm>
        </p:spPr>
        <p:txBody>
          <a:bodyPr anchor="ctr"/>
          <a:lstStyle>
            <a:lvl1pPr algn="ctr">
              <a:defRPr lang="en-US" dirty="0">
                <a:solidFill>
                  <a:srgbClr val="FFFFFF"/>
                </a:solidFill>
              </a:defRPr>
            </a:lvl1pPr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84CC6-44F3-4C91-912C-978CC4C97195}" type="datetimeFigureOut">
              <a:rPr lang="en-US" smtClean="0"/>
              <a:pPr/>
              <a:t>29/05/14</a:t>
            </a:fld>
            <a:endParaRPr lang="en-U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BF5DE0-0B79-466D-90DE-6357D6FADBF6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41"/>
            <a:ext cx="2011680" cy="5851525"/>
          </a:xfrm>
        </p:spPr>
        <p:txBody>
          <a:bodyPr vert="eaVert"/>
          <a:lstStyle/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914400" y="274640"/>
            <a:ext cx="5562600" cy="5851525"/>
          </a:xfrm>
        </p:spPr>
        <p:txBody>
          <a:bodyPr vert="eaVert"/>
          <a:lstStyle/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84CC6-44F3-4C91-912C-978CC4C97195}" type="datetimeFigureOut">
              <a:rPr lang="en-US" smtClean="0"/>
              <a:pPr/>
              <a:t>29/05/14</a:t>
            </a:fld>
            <a:endParaRPr lang="en-U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BF5DE0-0B79-466D-90DE-6357D6FADBF6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84CC6-44F3-4C91-912C-978CC4C97195}" type="datetimeFigureOut">
              <a:rPr lang="en-US" smtClean="0"/>
              <a:pPr/>
              <a:t>29/05/14</a:t>
            </a:fld>
            <a:endParaRPr lang="en-U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BF5DE0-0B79-466D-90DE-6357D6FADBF6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8" name="7 Marcador de contenido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7772400" cy="4572000"/>
          </a:xfrm>
        </p:spPr>
        <p:txBody>
          <a:bodyPr vert="horz"/>
          <a:lstStyle/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10 Rectángulo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0" name="9 Rectángulo redondeado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3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952500"/>
            <a:ext cx="7772400" cy="1362075"/>
          </a:xfrm>
        </p:spPr>
        <p:txBody>
          <a:bodyPr anchor="b" anchorCtr="0"/>
          <a:lstStyle>
            <a:lvl1pPr algn="l">
              <a:buNone/>
              <a:defRPr sz="4000" b="0" cap="none"/>
            </a:lvl1pPr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547938"/>
            <a:ext cx="7772400" cy="1338262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84CC6-44F3-4C91-912C-978CC4C97195}" type="datetimeFigureOut">
              <a:rPr lang="en-US" smtClean="0"/>
              <a:pPr/>
              <a:t>29/05/14</a:t>
            </a:fld>
            <a:endParaRPr lang="en-U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800100" y="6172200"/>
            <a:ext cx="4000500" cy="45720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6 Rectángulo"/>
          <p:cNvSpPr/>
          <p:nvPr/>
        </p:nvSpPr>
        <p:spPr>
          <a:xfrm flipV="1">
            <a:off x="69412" y="2376830"/>
            <a:ext cx="9013515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7 Rectángulo"/>
          <p:cNvSpPr/>
          <p:nvPr/>
        </p:nvSpPr>
        <p:spPr>
          <a:xfrm>
            <a:off x="69146" y="2341475"/>
            <a:ext cx="9013781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8 Rectángulo"/>
          <p:cNvSpPr/>
          <p:nvPr/>
        </p:nvSpPr>
        <p:spPr>
          <a:xfrm>
            <a:off x="68306" y="2468880"/>
            <a:ext cx="9014621" cy="45720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fld id="{C7BF5DE0-0B79-466D-90DE-6357D6FADBF6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84CC6-44F3-4C91-912C-978CC4C97195}" type="datetimeFigureOut">
              <a:rPr lang="en-US" smtClean="0"/>
              <a:pPr/>
              <a:t>29/05/14</a:t>
            </a:fld>
            <a:endParaRPr lang="en-U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BF5DE0-0B79-466D-90DE-6357D6FADBF6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9" name="8 Marcador de contenido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11" name="10 Marcador de contenido"/>
          <p:cNvSpPr>
            <a:spLocks noGrp="1"/>
          </p:cNvSpPr>
          <p:nvPr>
            <p:ph sz="quarter" idx="2"/>
          </p:nvPr>
        </p:nvSpPr>
        <p:spPr>
          <a:xfrm>
            <a:off x="493395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>
              <a:defRPr/>
            </a:lvl1pPr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3"/>
          </p:nvPr>
        </p:nvSpPr>
        <p:spPr>
          <a:xfrm>
            <a:off x="49530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84CC6-44F3-4C91-912C-978CC4C97195}" type="datetimeFigureOut">
              <a:rPr lang="en-US" smtClean="0"/>
              <a:pPr/>
              <a:t>29/05/14</a:t>
            </a:fld>
            <a:endParaRPr lang="en-US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BF5DE0-0B79-466D-90DE-6357D6FADBF6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11" name="10 Marcador de contenido"/>
          <p:cNvSpPr>
            <a:spLocks noGrp="1"/>
          </p:cNvSpPr>
          <p:nvPr>
            <p:ph sz="half" idx="2"/>
          </p:nvPr>
        </p:nvSpPr>
        <p:spPr>
          <a:xfrm>
            <a:off x="9144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13" name="12 Marcador de contenido"/>
          <p:cNvSpPr>
            <a:spLocks noGrp="1"/>
          </p:cNvSpPr>
          <p:nvPr>
            <p:ph sz="half" idx="4"/>
          </p:nvPr>
        </p:nvSpPr>
        <p:spPr>
          <a:xfrm>
            <a:off x="49530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84CC6-44F3-4C91-912C-978CC4C97195}" type="datetimeFigureOut">
              <a:rPr lang="en-US" smtClean="0"/>
              <a:pPr/>
              <a:t>29/05/14</a:t>
            </a:fld>
            <a:endParaRPr lang="en-U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BF5DE0-0B79-466D-90DE-6357D6FADBF6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84CC6-44F3-4C91-912C-978CC4C97195}" type="datetimeFigureOut">
              <a:rPr lang="en-US" smtClean="0"/>
              <a:pPr/>
              <a:t>29/05/14</a:t>
            </a:fld>
            <a:endParaRPr lang="en-US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BF5DE0-0B79-466D-90DE-6357D6FADBF6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7 Rectángulo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9" name="8 Rectángulo redondeado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 algn="l">
              <a:buNone/>
              <a:defRPr sz="4000" b="0"/>
            </a:lvl1pPr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2"/>
          </p:nvPr>
        </p:nvSpPr>
        <p:spPr>
          <a:xfrm>
            <a:off x="914400" y="1600200"/>
            <a:ext cx="1905000" cy="4495800"/>
          </a:xfrm>
        </p:spPr>
        <p:txBody>
          <a:bodyPr/>
          <a:lstStyle>
            <a:lvl1pPr marL="0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84CC6-44F3-4C91-912C-978CC4C97195}" type="datetimeFigureOut">
              <a:rPr lang="en-US" smtClean="0"/>
              <a:pPr/>
              <a:t>29/05/14</a:t>
            </a:fld>
            <a:endParaRPr lang="en-U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BF5DE0-0B79-466D-90DE-6357D6FADBF6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11" name="10 Marcador de contenido"/>
          <p:cNvSpPr>
            <a:spLocks noGrp="1"/>
          </p:cNvSpPr>
          <p:nvPr>
            <p:ph sz="quarter" idx="1"/>
          </p:nvPr>
        </p:nvSpPr>
        <p:spPr>
          <a:xfrm>
            <a:off x="2971800" y="1600200"/>
            <a:ext cx="5715000" cy="4495800"/>
          </a:xfrm>
        </p:spPr>
        <p:txBody>
          <a:bodyPr vert="horz"/>
          <a:lstStyle/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914400" y="4900550"/>
            <a:ext cx="7315200" cy="522288"/>
          </a:xfrm>
        </p:spPr>
        <p:txBody>
          <a:bodyPr anchor="ctr">
            <a:noAutofit/>
          </a:bodyPr>
          <a:lstStyle>
            <a:lvl1pPr algn="l">
              <a:buNone/>
              <a:defRPr sz="2800" b="0"/>
            </a:lvl1pPr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914400" y="5445825"/>
            <a:ext cx="7315200" cy="685800"/>
          </a:xfrm>
        </p:spPr>
        <p:txBody>
          <a:bodyPr/>
          <a:lstStyle>
            <a:lvl1pPr marL="0" indent="0">
              <a:buFontTx/>
              <a:buNone/>
              <a:defRPr sz="16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84CC6-44F3-4C91-912C-978CC4C97195}" type="datetimeFigureOut">
              <a:rPr lang="en-US" smtClean="0"/>
              <a:pPr/>
              <a:t>29/05/14</a:t>
            </a:fld>
            <a:endParaRPr lang="en-U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914400" y="6172200"/>
            <a:ext cx="3886200" cy="45720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fld id="{C7BF5DE0-0B79-466D-90DE-6357D6FADBF6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11" name="10 Rectángulo"/>
          <p:cNvSpPr/>
          <p:nvPr/>
        </p:nvSpPr>
        <p:spPr>
          <a:xfrm flipV="1">
            <a:off x="68307" y="4683555"/>
            <a:ext cx="9006840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11 Rectángulo"/>
          <p:cNvSpPr/>
          <p:nvPr/>
        </p:nvSpPr>
        <p:spPr>
          <a:xfrm>
            <a:off x="68508" y="4650474"/>
            <a:ext cx="9006639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12 Rectángulo"/>
          <p:cNvSpPr/>
          <p:nvPr/>
        </p:nvSpPr>
        <p:spPr>
          <a:xfrm>
            <a:off x="68510" y="4773224"/>
            <a:ext cx="9006637" cy="48807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68308" y="66675"/>
            <a:ext cx="9001873" cy="4581525"/>
          </a:xfrm>
          <a:prstGeom prst="round2SameRect">
            <a:avLst>
              <a:gd name="adj1" fmla="val 7101"/>
              <a:gd name="adj2" fmla="val 0"/>
            </a:avLst>
          </a:prstGeom>
          <a:solidFill>
            <a:schemeClr val="bg2"/>
          </a:solidFill>
          <a:ln w="6350"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s-ES" smtClean="0"/>
              <a:t>Haga clic en el icono para agregar una imagen</a:t>
            </a:r>
            <a:endParaRPr kumimoji="0"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8 Rectángulo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8" name="7 Rectángulo redondeado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21 Marcador de título"/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400" cy="1143000"/>
          </a:xfrm>
          <a:prstGeom prst="rect">
            <a:avLst/>
          </a:prstGeom>
        </p:spPr>
        <p:txBody>
          <a:bodyPr bIns="91440" anchor="b" anchorCtr="0">
            <a:normAutofit/>
          </a:bodyPr>
          <a:lstStyle/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13" name="12 Marcador de texto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7772400" cy="45720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  <a:p>
            <a:pPr lvl="1" eaLnBrk="1" latinLnBrk="0" hangingPunct="1"/>
            <a:r>
              <a:rPr kumimoji="0" lang="es-ES" smtClean="0"/>
              <a:t>Segundo nivel</a:t>
            </a:r>
          </a:p>
          <a:p>
            <a:pPr lvl="2" eaLnBrk="1" latinLnBrk="0" hangingPunct="1"/>
            <a:r>
              <a:rPr kumimoji="0" lang="es-ES" smtClean="0"/>
              <a:t>Tercer nivel</a:t>
            </a:r>
          </a:p>
          <a:p>
            <a:pPr lvl="3" eaLnBrk="1" latinLnBrk="0" hangingPunct="1"/>
            <a:r>
              <a:rPr kumimoji="0" lang="es-ES" smtClean="0"/>
              <a:t>Cuarto nivel</a:t>
            </a:r>
          </a:p>
          <a:p>
            <a:pPr lvl="4" eaLnBrk="1" latinLnBrk="0" hangingPunct="1"/>
            <a:r>
              <a:rPr kumimoji="0" lang="es-ES" smtClean="0"/>
              <a:t>Quinto nivel</a:t>
            </a:r>
            <a:endParaRPr kumimoji="0" lang="en-US"/>
          </a:p>
        </p:txBody>
      </p:sp>
      <p:sp>
        <p:nvSpPr>
          <p:cNvPr id="14" name="13 Marcador de fecha"/>
          <p:cNvSpPr>
            <a:spLocks noGrp="1"/>
          </p:cNvSpPr>
          <p:nvPr>
            <p:ph type="dt" sz="half" idx="2"/>
          </p:nvPr>
        </p:nvSpPr>
        <p:spPr>
          <a:xfrm>
            <a:off x="6172200" y="6191250"/>
            <a:ext cx="2476500" cy="476250"/>
          </a:xfrm>
          <a:prstGeom prst="rect">
            <a:avLst/>
          </a:prstGeom>
        </p:spPr>
        <p:txBody>
          <a:bodyPr anchor="ctr" anchorCtr="0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1B384CC6-44F3-4C91-912C-978CC4C97195}" type="datetimeFigureOut">
              <a:rPr lang="en-US" smtClean="0"/>
              <a:pPr/>
              <a:t>29/05/14</a:t>
            </a:fld>
            <a:endParaRPr lang="en-US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</p:spPr>
        <p:txBody>
          <a:bodyPr anchor="ctr" anchorCtr="0"/>
          <a:lstStyle>
            <a:lvl1pPr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3" name="22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146304" y="6210300"/>
            <a:ext cx="457200" cy="457200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anchor="ctr" anchorCtr="1">
            <a:noAutofit/>
          </a:bodyPr>
          <a:lstStyle>
            <a:lvl1pPr algn="ctr" eaLnBrk="1" latinLnBrk="0" hangingPunct="1">
              <a:defRPr kumimoji="0" sz="14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fld id="{C7BF5DE0-0B79-466D-90DE-6357D6FADBF6}" type="slidenum">
              <a:rPr lang="en-US" smtClean="0"/>
              <a:pPr/>
              <a:t>‹Nr.›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580"/>
        </a:spcBef>
        <a:buClr>
          <a:schemeClr val="accent1"/>
        </a:buClr>
        <a:buSzPct val="8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28600" algn="l" rtl="0" eaLnBrk="1" latinLnBrk="0" hangingPunct="1">
        <a:spcBef>
          <a:spcPts val="370"/>
        </a:spcBef>
        <a:buClr>
          <a:schemeClr val="accent2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SzPct val="8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370"/>
        </a:spcBef>
        <a:buClr>
          <a:schemeClr val="accent3"/>
        </a:buClr>
        <a:buSzPct val="80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70"/>
        </a:spcBef>
        <a:buClr>
          <a:schemeClr val="accent3"/>
        </a:buClr>
        <a:buFontTx/>
        <a:buChar char="o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228600" algn="l" rtl="0" eaLnBrk="1" latinLnBrk="0" hangingPunct="1">
        <a:spcBef>
          <a:spcPts val="370"/>
        </a:spcBef>
        <a:buClr>
          <a:schemeClr val="accent3"/>
        </a:buClr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228600" algn="l" rtl="0" eaLnBrk="1" latinLnBrk="0" hangingPunct="1">
        <a:spcBef>
          <a:spcPts val="370"/>
        </a:spcBef>
        <a:buClr>
          <a:schemeClr val="accent2"/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228600" algn="l" rtl="0" eaLnBrk="1" latinLnBrk="0" hangingPunct="1">
        <a:spcBef>
          <a:spcPts val="370"/>
        </a:spcBef>
        <a:buClr>
          <a:schemeClr val="accent2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jpeg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jpeg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jpeg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jpeg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jpeg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4.pn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4.png"/><Relationship Id="rId5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4.png"/><Relationship Id="rId5" Type="http://schemas.openxmlformats.org/officeDocument/2006/relationships/image" Target="../media/image12.jpeg"/><Relationship Id="rId6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jpeg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4" Type="http://schemas.openxmlformats.org/officeDocument/2006/relationships/image" Target="../media/image15.jpeg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20.png"/><Relationship Id="rId8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26.png"/><Relationship Id="rId9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6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40.jpeg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4" Type="http://schemas.openxmlformats.org/officeDocument/2006/relationships/image" Target="../media/image4.png"/><Relationship Id="rId5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4.png"/><Relationship Id="rId5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4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4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4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4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4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4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4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4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4.png"/><Relationship Id="rId5" Type="http://schemas.openxmlformats.org/officeDocument/2006/relationships/hyperlink" Target="http://www.youtube.com/watch?v=ce4cGUlapTg" TargetMode="External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Marcador de contenido"/>
          <p:cNvSpPr>
            <a:spLocks noGrp="1"/>
          </p:cNvSpPr>
          <p:nvPr>
            <p:ph sz="quarter" idx="1"/>
          </p:nvPr>
        </p:nvSpPr>
        <p:spPr>
          <a:xfrm>
            <a:off x="500034" y="2152236"/>
            <a:ext cx="8174712" cy="2428892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es-ES" sz="5400" dirty="0" smtClean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</a:rPr>
              <a:t> Las Redes Sociales y la Empresa</a:t>
            </a:r>
            <a:endParaRPr lang="en-US" sz="5400" dirty="0" smtClean="0">
              <a:solidFill>
                <a:schemeClr val="accent6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skerville Old Face" pitchFamily="18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9592" y="5725478"/>
            <a:ext cx="2376263" cy="9438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9" name="Picture 5" descr="http://www.catolica.edu.sv/lti/download/2008/UNICAES_07_07_08_589X600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92280" y="5715774"/>
            <a:ext cx="936104" cy="953586"/>
          </a:xfrm>
          <a:prstGeom prst="rect">
            <a:avLst/>
          </a:prstGeom>
          <a:noFill/>
        </p:spPr>
      </p:pic>
      <p:cxnSp>
        <p:nvCxnSpPr>
          <p:cNvPr id="10" name="9 Conector recto"/>
          <p:cNvCxnSpPr/>
          <p:nvPr/>
        </p:nvCxnSpPr>
        <p:spPr>
          <a:xfrm>
            <a:off x="107504" y="1124744"/>
            <a:ext cx="88569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11 Conector recto"/>
          <p:cNvCxnSpPr/>
          <p:nvPr/>
        </p:nvCxnSpPr>
        <p:spPr>
          <a:xfrm>
            <a:off x="179512" y="5661248"/>
            <a:ext cx="88569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Imagen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4353" y="162039"/>
            <a:ext cx="2095759" cy="890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4494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Marcador de contenido"/>
          <p:cNvSpPr>
            <a:spLocks noGrp="1"/>
          </p:cNvSpPr>
          <p:nvPr>
            <p:ph sz="quarter" idx="1"/>
          </p:nvPr>
        </p:nvSpPr>
        <p:spPr>
          <a:xfrm>
            <a:off x="500034" y="2512276"/>
            <a:ext cx="8174712" cy="2428892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es-ES" sz="5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Baskerville Old Face" pitchFamily="18" charset="0"/>
              </a:rPr>
              <a:t>Nuevos paradigmas</a:t>
            </a:r>
            <a:endParaRPr lang="en-US" sz="4000" b="1" dirty="0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accent1">
                  <a:lumMod val="60000"/>
                  <a:lumOff val="40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Baskerville Old Face" pitchFamily="18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99592" y="5725478"/>
            <a:ext cx="2376263" cy="9438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9" name="Picture 5" descr="http://www.catolica.edu.sv/lti/download/2008/UNICAES_07_07_08_589X600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092280" y="5715774"/>
            <a:ext cx="936104" cy="953586"/>
          </a:xfrm>
          <a:prstGeom prst="rect">
            <a:avLst/>
          </a:prstGeom>
          <a:noFill/>
        </p:spPr>
      </p:pic>
      <p:cxnSp>
        <p:nvCxnSpPr>
          <p:cNvPr id="10" name="9 Conector recto"/>
          <p:cNvCxnSpPr/>
          <p:nvPr/>
        </p:nvCxnSpPr>
        <p:spPr>
          <a:xfrm>
            <a:off x="107504" y="1124744"/>
            <a:ext cx="88569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11 Conector recto"/>
          <p:cNvCxnSpPr/>
          <p:nvPr/>
        </p:nvCxnSpPr>
        <p:spPr>
          <a:xfrm>
            <a:off x="179512" y="5661248"/>
            <a:ext cx="88569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Imagen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84353" y="162039"/>
            <a:ext cx="2095759" cy="890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7797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99592" y="5725478"/>
            <a:ext cx="2376263" cy="9438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9" name="Picture 5" descr="http://www.catolica.edu.sv/lti/download/2008/UNICAES_07_07_08_589X600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092280" y="5715774"/>
            <a:ext cx="936104" cy="953586"/>
          </a:xfrm>
          <a:prstGeom prst="rect">
            <a:avLst/>
          </a:prstGeom>
          <a:noFill/>
        </p:spPr>
      </p:pic>
      <p:cxnSp>
        <p:nvCxnSpPr>
          <p:cNvPr id="10" name="9 Conector recto"/>
          <p:cNvCxnSpPr/>
          <p:nvPr/>
        </p:nvCxnSpPr>
        <p:spPr>
          <a:xfrm>
            <a:off x="107504" y="1124744"/>
            <a:ext cx="88569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11 Conector recto"/>
          <p:cNvCxnSpPr/>
          <p:nvPr/>
        </p:nvCxnSpPr>
        <p:spPr>
          <a:xfrm>
            <a:off x="179512" y="5661248"/>
            <a:ext cx="88569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Imagen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84353" y="162039"/>
            <a:ext cx="2095759" cy="890697"/>
          </a:xfrm>
          <a:prstGeom prst="rect">
            <a:avLst/>
          </a:prstGeom>
        </p:spPr>
      </p:pic>
      <p:sp>
        <p:nvSpPr>
          <p:cNvPr id="17" name="9 CuadroTexto"/>
          <p:cNvSpPr txBox="1">
            <a:spLocks noChangeArrowheads="1"/>
          </p:cNvSpPr>
          <p:nvPr/>
        </p:nvSpPr>
        <p:spPr bwMode="auto">
          <a:xfrm>
            <a:off x="755650" y="1413421"/>
            <a:ext cx="741680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s-ES" sz="3600" b="1" dirty="0" smtClean="0">
                <a:solidFill>
                  <a:schemeClr val="tx2">
                    <a:lumMod val="75000"/>
                  </a:schemeClr>
                </a:solidFill>
                <a:latin typeface="AntennaCond Bold" charset="0"/>
              </a:rPr>
              <a:t>4P</a:t>
            </a:r>
            <a:endParaRPr lang="es-ES" sz="3600" b="1" dirty="0">
              <a:solidFill>
                <a:schemeClr val="tx2">
                  <a:lumMod val="75000"/>
                </a:schemeClr>
              </a:solidFill>
              <a:latin typeface="AntennaCond Bold" charset="0"/>
            </a:endParaRPr>
          </a:p>
        </p:txBody>
      </p:sp>
      <p:sp>
        <p:nvSpPr>
          <p:cNvPr id="18" name="11 CuadroTexto"/>
          <p:cNvSpPr txBox="1">
            <a:spLocks noChangeArrowheads="1"/>
          </p:cNvSpPr>
          <p:nvPr/>
        </p:nvSpPr>
        <p:spPr bwMode="auto">
          <a:xfrm>
            <a:off x="1187450" y="2565053"/>
            <a:ext cx="7272338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s-ES" sz="3200" b="1" dirty="0">
                <a:solidFill>
                  <a:srgbClr val="C00000"/>
                </a:solidFill>
                <a:latin typeface="AntennaCond Bold" charset="0"/>
              </a:rPr>
              <a:t>P</a:t>
            </a:r>
            <a:r>
              <a:rPr lang="es-ES" sz="3200" b="1" dirty="0" smtClean="0">
                <a:solidFill>
                  <a:srgbClr val="C00000"/>
                </a:solidFill>
                <a:latin typeface="AntennaCond Bold" charset="0"/>
              </a:rPr>
              <a:t>roducto</a:t>
            </a:r>
            <a:endParaRPr lang="es-ES" sz="3200" b="1" dirty="0">
              <a:solidFill>
                <a:srgbClr val="7F7F7F"/>
              </a:solidFill>
              <a:latin typeface="AntennaCond Bold" charset="0"/>
            </a:endParaRPr>
          </a:p>
        </p:txBody>
      </p:sp>
      <p:sp>
        <p:nvSpPr>
          <p:cNvPr id="19" name="12 CuadroTexto"/>
          <p:cNvSpPr txBox="1">
            <a:spLocks noChangeArrowheads="1"/>
          </p:cNvSpPr>
          <p:nvPr/>
        </p:nvSpPr>
        <p:spPr bwMode="auto">
          <a:xfrm>
            <a:off x="1187450" y="3212753"/>
            <a:ext cx="7272338" cy="58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s-ES" sz="3200" b="1" dirty="0" smtClean="0">
                <a:solidFill>
                  <a:srgbClr val="C00000"/>
                </a:solidFill>
                <a:latin typeface="AntennaCond Bold" charset="0"/>
              </a:rPr>
              <a:t>Precio</a:t>
            </a:r>
            <a:endParaRPr lang="es-ES" sz="3200" b="1" dirty="0">
              <a:solidFill>
                <a:srgbClr val="7F7F7F"/>
              </a:solidFill>
              <a:latin typeface="AntennaCond Bold" charset="0"/>
            </a:endParaRPr>
          </a:p>
        </p:txBody>
      </p:sp>
      <p:sp>
        <p:nvSpPr>
          <p:cNvPr id="20" name="13 CuadroTexto"/>
          <p:cNvSpPr txBox="1">
            <a:spLocks noChangeArrowheads="1"/>
          </p:cNvSpPr>
          <p:nvPr/>
        </p:nvSpPr>
        <p:spPr bwMode="auto">
          <a:xfrm>
            <a:off x="1187450" y="3862040"/>
            <a:ext cx="7272338" cy="584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s-ES" sz="3200" b="1" dirty="0">
                <a:solidFill>
                  <a:srgbClr val="C00000"/>
                </a:solidFill>
                <a:latin typeface="AntennaCond Bold" charset="0"/>
              </a:rPr>
              <a:t>P</a:t>
            </a:r>
            <a:r>
              <a:rPr lang="es-ES" sz="3200" b="1" dirty="0" smtClean="0">
                <a:solidFill>
                  <a:srgbClr val="C00000"/>
                </a:solidFill>
                <a:latin typeface="AntennaCond Bold" charset="0"/>
              </a:rPr>
              <a:t>osicionarme</a:t>
            </a:r>
            <a:endParaRPr lang="es-ES" sz="3200" b="1" dirty="0">
              <a:solidFill>
                <a:srgbClr val="7F7F7F"/>
              </a:solidFill>
              <a:latin typeface="AntennaCond Bold" charset="0"/>
            </a:endParaRPr>
          </a:p>
        </p:txBody>
      </p:sp>
      <p:sp>
        <p:nvSpPr>
          <p:cNvPr id="21" name="14 CuadroTexto"/>
          <p:cNvSpPr txBox="1">
            <a:spLocks noChangeArrowheads="1"/>
          </p:cNvSpPr>
          <p:nvPr/>
        </p:nvSpPr>
        <p:spPr bwMode="auto">
          <a:xfrm>
            <a:off x="1187624" y="4509120"/>
            <a:ext cx="7272338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s-ES" sz="3200" b="1" dirty="0" smtClean="0">
                <a:solidFill>
                  <a:srgbClr val="C00000"/>
                </a:solidFill>
                <a:latin typeface="AntennaCond Bold" charset="0"/>
              </a:rPr>
              <a:t>Promoci</a:t>
            </a:r>
            <a:r>
              <a:rPr lang="es-ES" sz="3200" b="1" dirty="0" smtClean="0">
                <a:solidFill>
                  <a:srgbClr val="C00000"/>
                </a:solidFill>
                <a:latin typeface="AntennaCond Bold" charset="0"/>
              </a:rPr>
              <a:t>ón</a:t>
            </a:r>
            <a:endParaRPr lang="es-ES" sz="3200" b="1" dirty="0">
              <a:solidFill>
                <a:srgbClr val="7F7F7F"/>
              </a:solidFill>
              <a:latin typeface="AntennaCond 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64522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99592" y="5725478"/>
            <a:ext cx="2376263" cy="9438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9" name="Picture 5" descr="http://www.catolica.edu.sv/lti/download/2008/UNICAES_07_07_08_589X600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092280" y="5715774"/>
            <a:ext cx="936104" cy="953586"/>
          </a:xfrm>
          <a:prstGeom prst="rect">
            <a:avLst/>
          </a:prstGeom>
          <a:noFill/>
        </p:spPr>
      </p:pic>
      <p:cxnSp>
        <p:nvCxnSpPr>
          <p:cNvPr id="10" name="9 Conector recto"/>
          <p:cNvCxnSpPr/>
          <p:nvPr/>
        </p:nvCxnSpPr>
        <p:spPr>
          <a:xfrm>
            <a:off x="107504" y="1124744"/>
            <a:ext cx="88569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11 Conector recto"/>
          <p:cNvCxnSpPr/>
          <p:nvPr/>
        </p:nvCxnSpPr>
        <p:spPr>
          <a:xfrm>
            <a:off x="179512" y="5661248"/>
            <a:ext cx="88569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Imagen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84353" y="162039"/>
            <a:ext cx="2095759" cy="890697"/>
          </a:xfrm>
          <a:prstGeom prst="rect">
            <a:avLst/>
          </a:prstGeom>
        </p:spPr>
      </p:pic>
      <p:sp>
        <p:nvSpPr>
          <p:cNvPr id="17" name="9 CuadroTexto"/>
          <p:cNvSpPr txBox="1">
            <a:spLocks noChangeArrowheads="1"/>
          </p:cNvSpPr>
          <p:nvPr/>
        </p:nvSpPr>
        <p:spPr bwMode="auto">
          <a:xfrm>
            <a:off x="755650" y="1413421"/>
            <a:ext cx="741680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s-ES" sz="3600" b="1" dirty="0">
                <a:solidFill>
                  <a:srgbClr val="404040"/>
                </a:solidFill>
                <a:latin typeface="AntennaCond Bold" charset="0"/>
              </a:rPr>
              <a:t>Nos preguntábamos:</a:t>
            </a:r>
            <a:endParaRPr lang="es-ES" sz="3600" b="1" dirty="0">
              <a:solidFill>
                <a:srgbClr val="C00000"/>
              </a:solidFill>
              <a:latin typeface="AntennaCond Bold" charset="0"/>
            </a:endParaRPr>
          </a:p>
        </p:txBody>
      </p:sp>
      <p:sp>
        <p:nvSpPr>
          <p:cNvPr id="18" name="11 CuadroTexto"/>
          <p:cNvSpPr txBox="1">
            <a:spLocks noChangeArrowheads="1"/>
          </p:cNvSpPr>
          <p:nvPr/>
        </p:nvSpPr>
        <p:spPr bwMode="auto">
          <a:xfrm>
            <a:off x="1187450" y="2565053"/>
            <a:ext cx="7272338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s-ES" sz="3200" b="1" dirty="0">
                <a:solidFill>
                  <a:srgbClr val="7F7F7F"/>
                </a:solidFill>
                <a:latin typeface="AntennaCond Bold" charset="0"/>
              </a:rPr>
              <a:t>¿Qué </a:t>
            </a:r>
            <a:r>
              <a:rPr lang="es-ES" sz="3200" b="1" dirty="0">
                <a:solidFill>
                  <a:srgbClr val="C00000"/>
                </a:solidFill>
                <a:latin typeface="AntennaCond Bold" charset="0"/>
              </a:rPr>
              <a:t>producto</a:t>
            </a:r>
            <a:r>
              <a:rPr lang="es-ES" sz="3200" b="1" dirty="0">
                <a:solidFill>
                  <a:srgbClr val="7F7F7F"/>
                </a:solidFill>
                <a:latin typeface="AntennaCond Bold" charset="0"/>
              </a:rPr>
              <a:t> lanzaré?</a:t>
            </a:r>
          </a:p>
        </p:txBody>
      </p:sp>
      <p:sp>
        <p:nvSpPr>
          <p:cNvPr id="19" name="12 CuadroTexto"/>
          <p:cNvSpPr txBox="1">
            <a:spLocks noChangeArrowheads="1"/>
          </p:cNvSpPr>
          <p:nvPr/>
        </p:nvSpPr>
        <p:spPr bwMode="auto">
          <a:xfrm>
            <a:off x="1187450" y="3212753"/>
            <a:ext cx="7272338" cy="58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s-ES" sz="3200" b="1" dirty="0">
                <a:solidFill>
                  <a:srgbClr val="7F7F7F"/>
                </a:solidFill>
                <a:latin typeface="AntennaCond Bold" charset="0"/>
              </a:rPr>
              <a:t>¿A qué </a:t>
            </a:r>
            <a:r>
              <a:rPr lang="es-ES" sz="3200" b="1" dirty="0">
                <a:solidFill>
                  <a:srgbClr val="C00000"/>
                </a:solidFill>
                <a:latin typeface="AntennaCond Bold" charset="0"/>
              </a:rPr>
              <a:t>precio</a:t>
            </a:r>
            <a:r>
              <a:rPr lang="es-ES" sz="3200" b="1" dirty="0">
                <a:solidFill>
                  <a:srgbClr val="7F7F7F"/>
                </a:solidFill>
                <a:latin typeface="AntennaCond Bold" charset="0"/>
              </a:rPr>
              <a:t>?</a:t>
            </a:r>
          </a:p>
        </p:txBody>
      </p:sp>
      <p:sp>
        <p:nvSpPr>
          <p:cNvPr id="20" name="13 CuadroTexto"/>
          <p:cNvSpPr txBox="1">
            <a:spLocks noChangeArrowheads="1"/>
          </p:cNvSpPr>
          <p:nvPr/>
        </p:nvSpPr>
        <p:spPr bwMode="auto">
          <a:xfrm>
            <a:off x="1187450" y="3862040"/>
            <a:ext cx="7272338" cy="107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s-ES" sz="3200" b="1">
                <a:solidFill>
                  <a:srgbClr val="7F7F7F"/>
                </a:solidFill>
                <a:latin typeface="AntennaCond Bold" charset="0"/>
              </a:rPr>
              <a:t>¿Para quién es el producto y dónde debo </a:t>
            </a:r>
            <a:r>
              <a:rPr lang="es-ES" sz="3200" b="1">
                <a:solidFill>
                  <a:srgbClr val="C00000"/>
                </a:solidFill>
                <a:latin typeface="AntennaCond Bold" charset="0"/>
              </a:rPr>
              <a:t>posicionarme</a:t>
            </a:r>
            <a:r>
              <a:rPr lang="es-ES" sz="3200" b="1">
                <a:solidFill>
                  <a:srgbClr val="7F7F7F"/>
                </a:solidFill>
                <a:latin typeface="AntennaCond Bold" charset="0"/>
              </a:rPr>
              <a:t>?</a:t>
            </a:r>
          </a:p>
        </p:txBody>
      </p:sp>
      <p:sp>
        <p:nvSpPr>
          <p:cNvPr id="21" name="14 CuadroTexto"/>
          <p:cNvSpPr txBox="1">
            <a:spLocks noChangeArrowheads="1"/>
          </p:cNvSpPr>
          <p:nvPr/>
        </p:nvSpPr>
        <p:spPr bwMode="auto">
          <a:xfrm>
            <a:off x="1187450" y="5005040"/>
            <a:ext cx="7272338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s-ES" sz="3200" b="1">
                <a:solidFill>
                  <a:srgbClr val="7F7F7F"/>
                </a:solidFill>
                <a:latin typeface="AntennaCond Bold" charset="0"/>
              </a:rPr>
              <a:t>¿Cómo lo </a:t>
            </a:r>
            <a:r>
              <a:rPr lang="es-ES" sz="3200" b="1">
                <a:solidFill>
                  <a:srgbClr val="C00000"/>
                </a:solidFill>
                <a:latin typeface="AntennaCond Bold" charset="0"/>
              </a:rPr>
              <a:t>promociono</a:t>
            </a:r>
            <a:r>
              <a:rPr lang="es-ES" sz="3200" b="1">
                <a:solidFill>
                  <a:srgbClr val="7F7F7F"/>
                </a:solidFill>
                <a:latin typeface="AntennaCond Bold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5718386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99592" y="5725478"/>
            <a:ext cx="2376263" cy="9438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9" name="Picture 5" descr="http://www.catolica.edu.sv/lti/download/2008/UNICAES_07_07_08_589X600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092280" y="5715774"/>
            <a:ext cx="936104" cy="953586"/>
          </a:xfrm>
          <a:prstGeom prst="rect">
            <a:avLst/>
          </a:prstGeom>
          <a:noFill/>
        </p:spPr>
      </p:pic>
      <p:cxnSp>
        <p:nvCxnSpPr>
          <p:cNvPr id="10" name="9 Conector recto"/>
          <p:cNvCxnSpPr/>
          <p:nvPr/>
        </p:nvCxnSpPr>
        <p:spPr>
          <a:xfrm>
            <a:off x="107504" y="1124744"/>
            <a:ext cx="88569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11 Conector recto"/>
          <p:cNvCxnSpPr/>
          <p:nvPr/>
        </p:nvCxnSpPr>
        <p:spPr>
          <a:xfrm>
            <a:off x="179512" y="5661248"/>
            <a:ext cx="88569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Imagen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84353" y="162039"/>
            <a:ext cx="2095759" cy="890697"/>
          </a:xfrm>
          <a:prstGeom prst="rect">
            <a:avLst/>
          </a:prstGeom>
        </p:spPr>
      </p:pic>
      <p:sp>
        <p:nvSpPr>
          <p:cNvPr id="17" name="9 CuadroTexto"/>
          <p:cNvSpPr txBox="1">
            <a:spLocks noChangeArrowheads="1"/>
          </p:cNvSpPr>
          <p:nvPr/>
        </p:nvSpPr>
        <p:spPr bwMode="auto">
          <a:xfrm>
            <a:off x="755650" y="1413421"/>
            <a:ext cx="741680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s-ES" sz="3600" b="1" dirty="0" smtClean="0">
                <a:solidFill>
                  <a:srgbClr val="404040"/>
                </a:solidFill>
                <a:latin typeface="AntennaCond Bold" charset="0"/>
              </a:rPr>
              <a:t>4C</a:t>
            </a:r>
            <a:endParaRPr lang="es-ES" sz="3600" b="1" dirty="0">
              <a:solidFill>
                <a:srgbClr val="C00000"/>
              </a:solidFill>
              <a:latin typeface="AntennaCond Bold" charset="0"/>
            </a:endParaRPr>
          </a:p>
        </p:txBody>
      </p:sp>
      <p:sp>
        <p:nvSpPr>
          <p:cNvPr id="18" name="11 CuadroTexto"/>
          <p:cNvSpPr txBox="1">
            <a:spLocks noChangeArrowheads="1"/>
          </p:cNvSpPr>
          <p:nvPr/>
        </p:nvSpPr>
        <p:spPr bwMode="auto">
          <a:xfrm>
            <a:off x="1187450" y="2565053"/>
            <a:ext cx="7272338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s-ES" sz="3200" b="1" dirty="0" smtClean="0">
                <a:solidFill>
                  <a:srgbClr val="7F7F7F"/>
                </a:solidFill>
                <a:latin typeface="AntennaCond Bold" charset="0"/>
              </a:rPr>
              <a:t>Cliente</a:t>
            </a:r>
            <a:endParaRPr lang="es-ES" sz="3200" b="1" dirty="0">
              <a:solidFill>
                <a:srgbClr val="7F7F7F"/>
              </a:solidFill>
              <a:latin typeface="AntennaCond Bold" charset="0"/>
            </a:endParaRPr>
          </a:p>
        </p:txBody>
      </p:sp>
      <p:sp>
        <p:nvSpPr>
          <p:cNvPr id="19" name="12 CuadroTexto"/>
          <p:cNvSpPr txBox="1">
            <a:spLocks noChangeArrowheads="1"/>
          </p:cNvSpPr>
          <p:nvPr/>
        </p:nvSpPr>
        <p:spPr bwMode="auto">
          <a:xfrm>
            <a:off x="1187450" y="3212753"/>
            <a:ext cx="7272338" cy="58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s-ES" sz="3200" b="1" dirty="0" smtClean="0">
                <a:solidFill>
                  <a:srgbClr val="7F7F7F"/>
                </a:solidFill>
                <a:latin typeface="AntennaCond Bold" charset="0"/>
              </a:rPr>
              <a:t>Coste</a:t>
            </a:r>
            <a:endParaRPr lang="es-ES" sz="3200" b="1" dirty="0">
              <a:solidFill>
                <a:srgbClr val="7F7F7F"/>
              </a:solidFill>
              <a:latin typeface="AntennaCond Bold" charset="0"/>
            </a:endParaRPr>
          </a:p>
        </p:txBody>
      </p:sp>
      <p:sp>
        <p:nvSpPr>
          <p:cNvPr id="20" name="13 CuadroTexto"/>
          <p:cNvSpPr txBox="1">
            <a:spLocks noChangeArrowheads="1"/>
          </p:cNvSpPr>
          <p:nvPr/>
        </p:nvSpPr>
        <p:spPr bwMode="auto">
          <a:xfrm>
            <a:off x="1187450" y="3862040"/>
            <a:ext cx="7272338" cy="584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s-ES" sz="3200" b="1" dirty="0" smtClean="0">
                <a:solidFill>
                  <a:srgbClr val="7F7F7F"/>
                </a:solidFill>
                <a:latin typeface="AntennaCond Bold" charset="0"/>
              </a:rPr>
              <a:t>Comodidad</a:t>
            </a:r>
            <a:endParaRPr lang="es-ES" sz="3200" b="1" dirty="0">
              <a:solidFill>
                <a:srgbClr val="7F7F7F"/>
              </a:solidFill>
              <a:latin typeface="AntennaCond Bold" charset="0"/>
            </a:endParaRPr>
          </a:p>
        </p:txBody>
      </p:sp>
      <p:sp>
        <p:nvSpPr>
          <p:cNvPr id="21" name="14 CuadroTexto"/>
          <p:cNvSpPr txBox="1">
            <a:spLocks noChangeArrowheads="1"/>
          </p:cNvSpPr>
          <p:nvPr/>
        </p:nvSpPr>
        <p:spPr bwMode="auto">
          <a:xfrm>
            <a:off x="1187450" y="4581128"/>
            <a:ext cx="7272338" cy="584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s-ES" sz="3200" b="1" dirty="0" smtClean="0">
                <a:solidFill>
                  <a:srgbClr val="7F7F7F"/>
                </a:solidFill>
                <a:latin typeface="AntennaCond Bold" charset="0"/>
              </a:rPr>
              <a:t>Conversaci</a:t>
            </a:r>
            <a:r>
              <a:rPr lang="es-ES" sz="3200" b="1" dirty="0" smtClean="0">
                <a:solidFill>
                  <a:srgbClr val="7F7F7F"/>
                </a:solidFill>
                <a:latin typeface="AntennaCond Bold" charset="0"/>
              </a:rPr>
              <a:t>ón</a:t>
            </a:r>
            <a:endParaRPr lang="es-ES" sz="3200" b="1" dirty="0" smtClean="0">
              <a:solidFill>
                <a:srgbClr val="7F7F7F"/>
              </a:solidFill>
              <a:latin typeface="AntennaCond 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33294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99592" y="5725478"/>
            <a:ext cx="2376263" cy="9438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9" name="Picture 5" descr="http://www.catolica.edu.sv/lti/download/2008/UNICAES_07_07_08_589X600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092280" y="5715774"/>
            <a:ext cx="936104" cy="953586"/>
          </a:xfrm>
          <a:prstGeom prst="rect">
            <a:avLst/>
          </a:prstGeom>
          <a:noFill/>
        </p:spPr>
      </p:pic>
      <p:cxnSp>
        <p:nvCxnSpPr>
          <p:cNvPr id="10" name="9 Conector recto"/>
          <p:cNvCxnSpPr/>
          <p:nvPr/>
        </p:nvCxnSpPr>
        <p:spPr>
          <a:xfrm>
            <a:off x="107504" y="1124744"/>
            <a:ext cx="88569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11 Conector recto"/>
          <p:cNvCxnSpPr/>
          <p:nvPr/>
        </p:nvCxnSpPr>
        <p:spPr>
          <a:xfrm>
            <a:off x="179512" y="5661248"/>
            <a:ext cx="88569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Imagen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84353" y="162039"/>
            <a:ext cx="2095759" cy="890697"/>
          </a:xfrm>
          <a:prstGeom prst="rect">
            <a:avLst/>
          </a:prstGeom>
        </p:spPr>
      </p:pic>
      <p:sp>
        <p:nvSpPr>
          <p:cNvPr id="14" name="10 CuadroTexto"/>
          <p:cNvSpPr txBox="1">
            <a:spLocks noGrp="1" noChangeArrowheads="1"/>
          </p:cNvSpPr>
          <p:nvPr>
            <p:ph sz="quarter" idx="1"/>
          </p:nvPr>
        </p:nvSpPr>
        <p:spPr bwMode="auto">
          <a:xfrm>
            <a:off x="914400" y="2313384"/>
            <a:ext cx="77724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s-ES" sz="4000" b="1">
                <a:solidFill>
                  <a:srgbClr val="7F7F7F"/>
                </a:solidFill>
                <a:latin typeface="AntennaCond Bold" charset="0"/>
              </a:rPr>
              <a:t>¿Qué </a:t>
            </a:r>
            <a:r>
              <a:rPr lang="es-ES" sz="4000" b="1">
                <a:latin typeface="AntennaCond Bold" charset="0"/>
              </a:rPr>
              <a:t>necesidades</a:t>
            </a:r>
            <a:r>
              <a:rPr lang="es-ES" sz="4000" b="1">
                <a:solidFill>
                  <a:srgbClr val="404040"/>
                </a:solidFill>
                <a:latin typeface="AntennaCond Bold" charset="0"/>
              </a:rPr>
              <a:t> </a:t>
            </a:r>
            <a:r>
              <a:rPr lang="es-ES" sz="4000" b="1">
                <a:solidFill>
                  <a:srgbClr val="7F7F7F"/>
                </a:solidFill>
                <a:latin typeface="AntennaCond Bold" charset="0"/>
              </a:rPr>
              <a:t>tiene cada uno de mis</a:t>
            </a:r>
            <a:r>
              <a:rPr lang="es-ES" sz="4000" b="1">
                <a:solidFill>
                  <a:srgbClr val="404040"/>
                </a:solidFill>
                <a:latin typeface="AntennaCond Bold" charset="0"/>
              </a:rPr>
              <a:t> </a:t>
            </a:r>
            <a:r>
              <a:rPr lang="es-ES" sz="4000" b="1">
                <a:solidFill>
                  <a:srgbClr val="C00000"/>
                </a:solidFill>
                <a:latin typeface="AntennaCond Bold" charset="0"/>
              </a:rPr>
              <a:t>clientes</a:t>
            </a:r>
            <a:r>
              <a:rPr lang="es-ES" sz="4000" b="1">
                <a:solidFill>
                  <a:srgbClr val="7F7F7F"/>
                </a:solidFill>
                <a:latin typeface="AntennaCond Bold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6888225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8 Rectángulo"/>
          <p:cNvSpPr/>
          <p:nvPr/>
        </p:nvSpPr>
        <p:spPr>
          <a:xfrm>
            <a:off x="0" y="6553200"/>
            <a:ext cx="9144000" cy="33178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32774" name="10 CuadroTexto"/>
          <p:cNvSpPr txBox="1">
            <a:spLocks noChangeArrowheads="1"/>
          </p:cNvSpPr>
          <p:nvPr/>
        </p:nvSpPr>
        <p:spPr bwMode="auto">
          <a:xfrm>
            <a:off x="755650" y="2133600"/>
            <a:ext cx="7848600" cy="1322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s-ES" sz="4000" b="1" dirty="0">
                <a:solidFill>
                  <a:srgbClr val="7F7F7F"/>
                </a:solidFill>
                <a:latin typeface="AntennaCond Bold" charset="0"/>
              </a:rPr>
              <a:t>¿Cuál es el </a:t>
            </a:r>
            <a:r>
              <a:rPr lang="es-ES" sz="4000" b="1" dirty="0">
                <a:solidFill>
                  <a:srgbClr val="C00000"/>
                </a:solidFill>
                <a:latin typeface="AntennaCond Bold" charset="0"/>
              </a:rPr>
              <a:t>coste</a:t>
            </a:r>
            <a:r>
              <a:rPr lang="es-ES" sz="4000" b="1" dirty="0">
                <a:solidFill>
                  <a:srgbClr val="404040"/>
                </a:solidFill>
                <a:latin typeface="AntennaCond Bold" charset="0"/>
              </a:rPr>
              <a:t> </a:t>
            </a:r>
            <a:r>
              <a:rPr lang="es-ES" sz="4000" b="1" dirty="0">
                <a:solidFill>
                  <a:srgbClr val="7F7F7F"/>
                </a:solidFill>
                <a:latin typeface="AntennaCond Bold" charset="0"/>
              </a:rPr>
              <a:t>de satisfacción de mis clientes?</a:t>
            </a:r>
          </a:p>
        </p:txBody>
      </p:sp>
      <p:pic>
        <p:nvPicPr>
          <p:cNvPr id="32778" name="Imagen 1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13" y="3573463"/>
            <a:ext cx="4103687" cy="282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11 Rectángulo"/>
          <p:cNvSpPr/>
          <p:nvPr/>
        </p:nvSpPr>
        <p:spPr>
          <a:xfrm>
            <a:off x="0" y="1125538"/>
            <a:ext cx="1763713" cy="79057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cs typeface="Arial" charset="0"/>
            </a:endParaRPr>
          </a:p>
        </p:txBody>
      </p:sp>
      <p:cxnSp>
        <p:nvCxnSpPr>
          <p:cNvPr id="15" name="9 Conector recto"/>
          <p:cNvCxnSpPr/>
          <p:nvPr/>
        </p:nvCxnSpPr>
        <p:spPr>
          <a:xfrm>
            <a:off x="107504" y="1007329"/>
            <a:ext cx="88569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Imagen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4353" y="44624"/>
            <a:ext cx="2095759" cy="890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991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327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9 Conector recto"/>
          <p:cNvCxnSpPr/>
          <p:nvPr/>
        </p:nvCxnSpPr>
        <p:spPr>
          <a:xfrm>
            <a:off x="107504" y="1124744"/>
            <a:ext cx="88569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4353" y="162039"/>
            <a:ext cx="2095759" cy="890697"/>
          </a:xfrm>
          <a:prstGeom prst="rect">
            <a:avLst/>
          </a:prstGeom>
        </p:spPr>
      </p:pic>
      <p:sp>
        <p:nvSpPr>
          <p:cNvPr id="9" name="10 CuadroTexto"/>
          <p:cNvSpPr txBox="1">
            <a:spLocks noChangeArrowheads="1"/>
          </p:cNvSpPr>
          <p:nvPr/>
        </p:nvSpPr>
        <p:spPr bwMode="auto">
          <a:xfrm>
            <a:off x="755650" y="2126803"/>
            <a:ext cx="7848600" cy="1446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s-ES" sz="4400" b="1" dirty="0">
                <a:solidFill>
                  <a:srgbClr val="7F7F7F"/>
                </a:solidFill>
                <a:latin typeface="AntennaCond Bold" charset="0"/>
              </a:rPr>
              <a:t>¿Dónde se </a:t>
            </a:r>
            <a:r>
              <a:rPr lang="es-ES" sz="4400" b="1" dirty="0">
                <a:solidFill>
                  <a:srgbClr val="4F4B4B"/>
                </a:solidFill>
                <a:latin typeface="AntennaCond Bold" charset="0"/>
              </a:rPr>
              <a:t>encuentra</a:t>
            </a:r>
            <a:r>
              <a:rPr lang="es-ES" sz="4400" b="1" dirty="0">
                <a:solidFill>
                  <a:srgbClr val="7F7F7F"/>
                </a:solidFill>
                <a:latin typeface="AntennaCond Bold" charset="0"/>
              </a:rPr>
              <a:t> más </a:t>
            </a:r>
            <a:r>
              <a:rPr lang="es-ES" sz="4400" b="1" dirty="0">
                <a:solidFill>
                  <a:srgbClr val="C00000"/>
                </a:solidFill>
                <a:latin typeface="AntennaCond Bold" charset="0"/>
              </a:rPr>
              <a:t>cómodo</a:t>
            </a:r>
            <a:r>
              <a:rPr lang="es-ES" sz="4400" b="1" dirty="0">
                <a:solidFill>
                  <a:srgbClr val="404040"/>
                </a:solidFill>
                <a:latin typeface="AntennaCond Bold" charset="0"/>
              </a:rPr>
              <a:t> </a:t>
            </a:r>
            <a:r>
              <a:rPr lang="es-ES" sz="4400" b="1" dirty="0">
                <a:solidFill>
                  <a:srgbClr val="7F7F7F"/>
                </a:solidFill>
                <a:latin typeface="AntennaCond Bold" charset="0"/>
              </a:rPr>
              <a:t>mi cliente?</a:t>
            </a:r>
          </a:p>
        </p:txBody>
      </p:sp>
      <p:pic>
        <p:nvPicPr>
          <p:cNvPr id="11" name="Picture 10" descr="YouTube - Broadcast Yourself"/>
          <p:cNvPicPr>
            <a:picLocks noChangeAspect="1" noChangeArrowheads="1"/>
          </p:cNvPicPr>
          <p:nvPr/>
        </p:nvPicPr>
        <p:blipFill>
          <a:blip r:embed="rId4"/>
          <a:srcRect l="6941" r="9773" b="69889"/>
          <a:stretch>
            <a:fillRect/>
          </a:stretch>
        </p:blipFill>
        <p:spPr bwMode="auto">
          <a:xfrm>
            <a:off x="3276600" y="3789363"/>
            <a:ext cx="5183188" cy="2232025"/>
          </a:xfrm>
          <a:prstGeom prst="rect">
            <a:avLst/>
          </a:prstGeom>
          <a:noFill/>
          <a:ln w="57150">
            <a:solidFill>
              <a:schemeClr val="bg1">
                <a:lumMod val="85000"/>
              </a:schemeClr>
            </a:solidFill>
          </a:ln>
        </p:spPr>
      </p:pic>
      <p:pic>
        <p:nvPicPr>
          <p:cNvPr id="13" name="Picture 11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27088" y="3789363"/>
            <a:ext cx="2133600" cy="2133600"/>
          </a:xfrm>
          <a:prstGeom prst="rect">
            <a:avLst/>
          </a:prstGeom>
          <a:noFill/>
          <a:ln w="57150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8477915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9592" y="5725478"/>
            <a:ext cx="2376263" cy="9438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9" name="Picture 5" descr="http://www.catolica.edu.sv/lti/download/2008/UNICAES_07_07_08_589X600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92280" y="5715774"/>
            <a:ext cx="936104" cy="953586"/>
          </a:xfrm>
          <a:prstGeom prst="rect">
            <a:avLst/>
          </a:prstGeom>
          <a:noFill/>
        </p:spPr>
      </p:pic>
      <p:cxnSp>
        <p:nvCxnSpPr>
          <p:cNvPr id="10" name="9 Conector recto"/>
          <p:cNvCxnSpPr/>
          <p:nvPr/>
        </p:nvCxnSpPr>
        <p:spPr>
          <a:xfrm>
            <a:off x="107504" y="1124744"/>
            <a:ext cx="88569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11 Conector recto"/>
          <p:cNvCxnSpPr/>
          <p:nvPr/>
        </p:nvCxnSpPr>
        <p:spPr>
          <a:xfrm>
            <a:off x="179512" y="5661248"/>
            <a:ext cx="88569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Imagen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4353" y="162039"/>
            <a:ext cx="2095759" cy="890697"/>
          </a:xfrm>
          <a:prstGeom prst="rect">
            <a:avLst/>
          </a:prstGeom>
        </p:spPr>
      </p:pic>
      <p:sp>
        <p:nvSpPr>
          <p:cNvPr id="14" name="10 CuadroTexto"/>
          <p:cNvSpPr txBox="1">
            <a:spLocks noGrp="1" noChangeArrowheads="1"/>
          </p:cNvSpPr>
          <p:nvPr>
            <p:ph sz="quarter" idx="1"/>
          </p:nvPr>
        </p:nvSpPr>
        <p:spPr bwMode="auto">
          <a:xfrm>
            <a:off x="827584" y="1772816"/>
            <a:ext cx="7772400" cy="13978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indent="0" eaLnBrk="1" hangingPunct="1">
              <a:buNone/>
            </a:pPr>
            <a:r>
              <a:rPr lang="es-ES" sz="4000" b="1" dirty="0" smtClean="0">
                <a:solidFill>
                  <a:srgbClr val="7F7F7F"/>
                </a:solidFill>
                <a:latin typeface="AntennaCond Bold" charset="0"/>
              </a:rPr>
              <a:t>¿</a:t>
            </a:r>
            <a:r>
              <a:rPr lang="es-ES" sz="4000" b="1" dirty="0" smtClean="0">
                <a:solidFill>
                  <a:srgbClr val="C00000"/>
                </a:solidFill>
                <a:latin typeface="AntennaCond Bold" charset="0"/>
              </a:rPr>
              <a:t>Conversamos </a:t>
            </a:r>
            <a:r>
              <a:rPr lang="es-ES" sz="4000" b="1" dirty="0" smtClean="0">
                <a:solidFill>
                  <a:srgbClr val="7F7F7F"/>
                </a:solidFill>
                <a:latin typeface="AntennaCond Bold" charset="0"/>
              </a:rPr>
              <a:t>los clientes?</a:t>
            </a:r>
            <a:endParaRPr lang="es-ES" sz="4000" b="1" dirty="0">
              <a:solidFill>
                <a:srgbClr val="7F7F7F"/>
              </a:solidFill>
              <a:latin typeface="AntennaCond Bold" charset="0"/>
            </a:endParaRPr>
          </a:p>
          <a:p>
            <a:pPr marL="0" indent="0" eaLnBrk="1" hangingPunct="1">
              <a:buNone/>
            </a:pPr>
            <a:endParaRPr lang="es-ES" sz="4000" b="1" dirty="0">
              <a:solidFill>
                <a:srgbClr val="7F7F7F"/>
              </a:solidFill>
              <a:latin typeface="AntennaCond Bold" charset="0"/>
            </a:endParaRPr>
          </a:p>
        </p:txBody>
      </p:sp>
      <p:pic>
        <p:nvPicPr>
          <p:cNvPr id="8" name="Picture 11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699792" y="2708920"/>
            <a:ext cx="3384550" cy="2535237"/>
          </a:xfrm>
          <a:prstGeom prst="rect">
            <a:avLst/>
          </a:prstGeom>
          <a:noFill/>
          <a:ln w="57150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7263438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9592" y="5725478"/>
            <a:ext cx="2376263" cy="9438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9" name="Picture 5" descr="http://www.catolica.edu.sv/lti/download/2008/UNICAES_07_07_08_589X600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92280" y="5715774"/>
            <a:ext cx="936104" cy="953586"/>
          </a:xfrm>
          <a:prstGeom prst="rect">
            <a:avLst/>
          </a:prstGeom>
          <a:noFill/>
        </p:spPr>
      </p:pic>
      <p:cxnSp>
        <p:nvCxnSpPr>
          <p:cNvPr id="10" name="9 Conector recto"/>
          <p:cNvCxnSpPr/>
          <p:nvPr/>
        </p:nvCxnSpPr>
        <p:spPr>
          <a:xfrm>
            <a:off x="107504" y="1124744"/>
            <a:ext cx="88569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11 Conector recto"/>
          <p:cNvCxnSpPr/>
          <p:nvPr/>
        </p:nvCxnSpPr>
        <p:spPr>
          <a:xfrm>
            <a:off x="179512" y="5661248"/>
            <a:ext cx="88569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Imagen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4353" y="162039"/>
            <a:ext cx="2095759" cy="890697"/>
          </a:xfrm>
          <a:prstGeom prst="rect">
            <a:avLst/>
          </a:prstGeom>
        </p:spPr>
      </p:pic>
      <p:sp>
        <p:nvSpPr>
          <p:cNvPr id="8" name="9 CuadroTexto"/>
          <p:cNvSpPr txBox="1">
            <a:spLocks noChangeArrowheads="1"/>
          </p:cNvSpPr>
          <p:nvPr/>
        </p:nvSpPr>
        <p:spPr bwMode="auto">
          <a:xfrm>
            <a:off x="468313" y="2420938"/>
            <a:ext cx="8280400" cy="769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s-ES" sz="4400" b="1" dirty="0">
                <a:solidFill>
                  <a:srgbClr val="404040"/>
                </a:solidFill>
                <a:latin typeface="AntennaCond Bold" charset="0"/>
              </a:rPr>
              <a:t>¿Qué deben </a:t>
            </a:r>
            <a:r>
              <a:rPr lang="es-ES" sz="4400" b="1" dirty="0">
                <a:solidFill>
                  <a:srgbClr val="C00000"/>
                </a:solidFill>
                <a:latin typeface="AntennaCond Bold" charset="0"/>
              </a:rPr>
              <a:t>hacer</a:t>
            </a:r>
            <a:r>
              <a:rPr lang="es-ES" sz="4400" b="1" dirty="0">
                <a:solidFill>
                  <a:srgbClr val="404040"/>
                </a:solidFill>
                <a:latin typeface="AntennaCond Bold" charset="0"/>
              </a:rPr>
              <a:t> las empresas?</a:t>
            </a:r>
            <a:endParaRPr lang="es-ES" sz="4400" b="1" dirty="0">
              <a:solidFill>
                <a:srgbClr val="C00000"/>
              </a:solidFill>
              <a:latin typeface="AntennaCond 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6358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9592" y="5725478"/>
            <a:ext cx="2376263" cy="9438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9" name="Picture 5" descr="http://www.catolica.edu.sv/lti/download/2008/UNICAES_07_07_08_589X600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92280" y="5715774"/>
            <a:ext cx="936104" cy="953586"/>
          </a:xfrm>
          <a:prstGeom prst="rect">
            <a:avLst/>
          </a:prstGeom>
          <a:noFill/>
        </p:spPr>
      </p:pic>
      <p:cxnSp>
        <p:nvCxnSpPr>
          <p:cNvPr id="10" name="9 Conector recto"/>
          <p:cNvCxnSpPr/>
          <p:nvPr/>
        </p:nvCxnSpPr>
        <p:spPr>
          <a:xfrm>
            <a:off x="107504" y="1124744"/>
            <a:ext cx="88569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11 Conector recto"/>
          <p:cNvCxnSpPr/>
          <p:nvPr/>
        </p:nvCxnSpPr>
        <p:spPr>
          <a:xfrm>
            <a:off x="179512" y="5661248"/>
            <a:ext cx="88569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Imagen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4353" y="162039"/>
            <a:ext cx="2095759" cy="890697"/>
          </a:xfrm>
          <a:prstGeom prst="rect">
            <a:avLst/>
          </a:prstGeom>
        </p:spPr>
      </p:pic>
      <p:pic>
        <p:nvPicPr>
          <p:cNvPr id="9" name="Picture 10"/>
          <p:cNvPicPr>
            <a:picLocks noChangeAspect="1" noChangeArrowheads="1"/>
          </p:cNvPicPr>
          <p:nvPr/>
        </p:nvPicPr>
        <p:blipFill>
          <a:blip r:embed="rId5"/>
          <a:srcRect l="12677"/>
          <a:stretch>
            <a:fillRect/>
          </a:stretch>
        </p:blipFill>
        <p:spPr bwMode="auto">
          <a:xfrm rot="21266491">
            <a:off x="4684311" y="2170573"/>
            <a:ext cx="4068076" cy="3090118"/>
          </a:xfrm>
          <a:prstGeom prst="rect">
            <a:avLst/>
          </a:prstGeom>
          <a:noFill/>
          <a:ln w="57150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</p:spPr>
      </p:pic>
      <p:sp>
        <p:nvSpPr>
          <p:cNvPr id="11" name="9 CuadroTexto"/>
          <p:cNvSpPr txBox="1">
            <a:spLocks noChangeArrowheads="1"/>
          </p:cNvSpPr>
          <p:nvPr/>
        </p:nvSpPr>
        <p:spPr bwMode="auto">
          <a:xfrm>
            <a:off x="323528" y="1124744"/>
            <a:ext cx="7848600" cy="286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s-ES" sz="6000" b="1" dirty="0">
                <a:solidFill>
                  <a:srgbClr val="404040"/>
                </a:solidFill>
                <a:latin typeface="AntennaCond Bold" charset="0"/>
              </a:rPr>
              <a:t>ESCUCHAR</a:t>
            </a:r>
          </a:p>
          <a:p>
            <a:pPr eaLnBrk="1" hangingPunct="1"/>
            <a:r>
              <a:rPr lang="es-ES" sz="6000" b="1" dirty="0">
                <a:solidFill>
                  <a:srgbClr val="404040"/>
                </a:solidFill>
                <a:latin typeface="AntennaCond Bold" charset="0"/>
              </a:rPr>
              <a:t>A LOS</a:t>
            </a:r>
          </a:p>
          <a:p>
            <a:pPr eaLnBrk="1" hangingPunct="1"/>
            <a:r>
              <a:rPr lang="es-ES" sz="6000" b="1" dirty="0">
                <a:solidFill>
                  <a:srgbClr val="404040"/>
                </a:solidFill>
                <a:latin typeface="AntennaCond Bold" charset="0"/>
              </a:rPr>
              <a:t>CLIENTES</a:t>
            </a:r>
            <a:endParaRPr lang="es-ES" sz="6000" b="1" dirty="0">
              <a:solidFill>
                <a:srgbClr val="C00000"/>
              </a:solidFill>
              <a:latin typeface="AntennaCond 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50932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9592" y="5725478"/>
            <a:ext cx="2376263" cy="9438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9" name="Picture 5" descr="http://www.catolica.edu.sv/lti/download/2008/UNICAES_07_07_08_589X600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92280" y="5715774"/>
            <a:ext cx="936104" cy="953586"/>
          </a:xfrm>
          <a:prstGeom prst="rect">
            <a:avLst/>
          </a:prstGeom>
          <a:noFill/>
        </p:spPr>
      </p:pic>
      <p:cxnSp>
        <p:nvCxnSpPr>
          <p:cNvPr id="10" name="9 Conector recto"/>
          <p:cNvCxnSpPr/>
          <p:nvPr/>
        </p:nvCxnSpPr>
        <p:spPr>
          <a:xfrm>
            <a:off x="107504" y="1124744"/>
            <a:ext cx="88569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11 Conector recto"/>
          <p:cNvCxnSpPr/>
          <p:nvPr/>
        </p:nvCxnSpPr>
        <p:spPr>
          <a:xfrm>
            <a:off x="179512" y="5661248"/>
            <a:ext cx="88569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Imagen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4353" y="162039"/>
            <a:ext cx="2095759" cy="890697"/>
          </a:xfrm>
          <a:prstGeom prst="rect">
            <a:avLst/>
          </a:prstGeom>
        </p:spPr>
      </p:pic>
      <p:sp>
        <p:nvSpPr>
          <p:cNvPr id="6" name="Títu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 smtClean="0"/>
              <a:t>Web 2.0</a:t>
            </a:r>
            <a:endParaRPr lang="es-ES" dirty="0"/>
          </a:p>
        </p:txBody>
      </p:sp>
      <p:sp>
        <p:nvSpPr>
          <p:cNvPr id="7" name="Marcador de texto 6"/>
          <p:cNvSpPr>
            <a:spLocks noGrp="1"/>
          </p:cNvSpPr>
          <p:nvPr>
            <p:ph type="body" idx="1"/>
          </p:nvPr>
        </p:nvSpPr>
        <p:spPr>
          <a:xfrm>
            <a:off x="179512" y="2547938"/>
            <a:ext cx="8712968" cy="3041302"/>
          </a:xfrm>
        </p:spPr>
        <p:txBody>
          <a:bodyPr>
            <a:noAutofit/>
          </a:bodyPr>
          <a:lstStyle/>
          <a:p>
            <a:r>
              <a:rPr lang="ja-JP" altLang="es-ES" sz="3400" dirty="0">
                <a:latin typeface="Arial"/>
              </a:rPr>
              <a:t>“</a:t>
            </a:r>
            <a:r>
              <a:rPr lang="es-ES" sz="3400" dirty="0"/>
              <a:t>…Una segunda generación de Web basada en </a:t>
            </a:r>
            <a:r>
              <a:rPr lang="es-ES" sz="3400" dirty="0">
                <a:solidFill>
                  <a:srgbClr val="666699"/>
                </a:solidFill>
              </a:rPr>
              <a:t>comunidades</a:t>
            </a:r>
            <a:r>
              <a:rPr lang="es-ES" sz="3400" dirty="0"/>
              <a:t> de usuarios y una gama especial de </a:t>
            </a:r>
            <a:r>
              <a:rPr lang="es-ES" sz="3400" dirty="0">
                <a:solidFill>
                  <a:schemeClr val="accent1"/>
                </a:solidFill>
              </a:rPr>
              <a:t>servicios</a:t>
            </a:r>
            <a:r>
              <a:rPr lang="es-ES" sz="3400" dirty="0"/>
              <a:t>, como las </a:t>
            </a:r>
            <a:r>
              <a:rPr lang="es-ES" sz="3400" dirty="0">
                <a:solidFill>
                  <a:schemeClr val="accent1"/>
                </a:solidFill>
              </a:rPr>
              <a:t>redes sociales</a:t>
            </a:r>
            <a:r>
              <a:rPr lang="es-ES" sz="3400" dirty="0"/>
              <a:t>, los </a:t>
            </a:r>
            <a:r>
              <a:rPr lang="es-ES" sz="3400" dirty="0">
                <a:solidFill>
                  <a:schemeClr val="accent2"/>
                </a:solidFill>
              </a:rPr>
              <a:t>blogs</a:t>
            </a:r>
            <a:r>
              <a:rPr lang="es-ES" sz="3400" dirty="0"/>
              <a:t>, </a:t>
            </a:r>
            <a:r>
              <a:rPr lang="es-ES" sz="3400" dirty="0" smtClean="0"/>
              <a:t>o los wikis, </a:t>
            </a:r>
            <a:r>
              <a:rPr lang="es-ES" sz="3400" dirty="0"/>
              <a:t>que fomentan la colaboración y el intercambio ágil de información entre los </a:t>
            </a:r>
            <a:r>
              <a:rPr lang="es-ES" sz="3400" dirty="0">
                <a:solidFill>
                  <a:schemeClr val="accent1"/>
                </a:solidFill>
              </a:rPr>
              <a:t>usuarios</a:t>
            </a:r>
            <a:r>
              <a:rPr lang="es-ES" sz="3400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41700835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9592" y="5725478"/>
            <a:ext cx="2376263" cy="9438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9" name="Picture 5" descr="http://www.catolica.edu.sv/lti/download/2008/UNICAES_07_07_08_589X600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92280" y="5715774"/>
            <a:ext cx="936104" cy="953586"/>
          </a:xfrm>
          <a:prstGeom prst="rect">
            <a:avLst/>
          </a:prstGeom>
          <a:noFill/>
        </p:spPr>
      </p:pic>
      <p:cxnSp>
        <p:nvCxnSpPr>
          <p:cNvPr id="10" name="9 Conector recto"/>
          <p:cNvCxnSpPr/>
          <p:nvPr/>
        </p:nvCxnSpPr>
        <p:spPr>
          <a:xfrm>
            <a:off x="107504" y="1124744"/>
            <a:ext cx="88569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11 Conector recto"/>
          <p:cNvCxnSpPr/>
          <p:nvPr/>
        </p:nvCxnSpPr>
        <p:spPr>
          <a:xfrm>
            <a:off x="179512" y="5661248"/>
            <a:ext cx="88569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Imagen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4353" y="162039"/>
            <a:ext cx="2095759" cy="890697"/>
          </a:xfrm>
          <a:prstGeom prst="rect">
            <a:avLst/>
          </a:prstGeom>
        </p:spPr>
      </p:pic>
      <p:sp>
        <p:nvSpPr>
          <p:cNvPr id="9" name="9 CuadroTexto"/>
          <p:cNvSpPr txBox="1">
            <a:spLocks noChangeArrowheads="1"/>
          </p:cNvSpPr>
          <p:nvPr/>
        </p:nvSpPr>
        <p:spPr bwMode="auto">
          <a:xfrm>
            <a:off x="1475928" y="2133600"/>
            <a:ext cx="7848600" cy="21236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s-ES" sz="4400" b="1" dirty="0">
                <a:solidFill>
                  <a:srgbClr val="7F7F7F"/>
                </a:solidFill>
                <a:latin typeface="AntennaCond Bold" charset="0"/>
              </a:rPr>
              <a:t>Debemos escuchar al cliente </a:t>
            </a:r>
            <a:r>
              <a:rPr lang="es-ES" sz="4400" b="1" dirty="0" smtClean="0">
                <a:solidFill>
                  <a:srgbClr val="7F7F7F"/>
                </a:solidFill>
                <a:latin typeface="AntennaCond Bold" charset="0"/>
              </a:rPr>
              <a:t>y conocer </a:t>
            </a:r>
            <a:r>
              <a:rPr lang="es-ES" sz="4400" b="1" dirty="0">
                <a:solidFill>
                  <a:srgbClr val="7F7F7F"/>
                </a:solidFill>
                <a:latin typeface="AntennaCond Bold" charset="0"/>
              </a:rPr>
              <a:t>su grado de </a:t>
            </a:r>
            <a:r>
              <a:rPr lang="es-ES" sz="4400" b="1" dirty="0">
                <a:solidFill>
                  <a:srgbClr val="C00000"/>
                </a:solidFill>
                <a:latin typeface="AntennaCond Bold" charset="0"/>
              </a:rPr>
              <a:t>satisfacción</a:t>
            </a:r>
          </a:p>
        </p:txBody>
      </p:sp>
    </p:spTree>
    <p:extLst>
      <p:ext uri="{BB962C8B-B14F-4D97-AF65-F5344CB8AC3E}">
        <p14:creationId xmlns:p14="http://schemas.microsoft.com/office/powerpoint/2010/main" val="18477915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9592" y="5725478"/>
            <a:ext cx="2376263" cy="9438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9" name="Picture 5" descr="http://www.catolica.edu.sv/lti/download/2008/UNICAES_07_07_08_589X600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92280" y="5715774"/>
            <a:ext cx="936104" cy="953586"/>
          </a:xfrm>
          <a:prstGeom prst="rect">
            <a:avLst/>
          </a:prstGeom>
          <a:noFill/>
        </p:spPr>
      </p:pic>
      <p:cxnSp>
        <p:nvCxnSpPr>
          <p:cNvPr id="10" name="9 Conector recto"/>
          <p:cNvCxnSpPr/>
          <p:nvPr/>
        </p:nvCxnSpPr>
        <p:spPr>
          <a:xfrm>
            <a:off x="107504" y="1124744"/>
            <a:ext cx="88569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11 Conector recto"/>
          <p:cNvCxnSpPr/>
          <p:nvPr/>
        </p:nvCxnSpPr>
        <p:spPr>
          <a:xfrm>
            <a:off x="179512" y="5661248"/>
            <a:ext cx="88569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Imagen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4353" y="162039"/>
            <a:ext cx="2095759" cy="890697"/>
          </a:xfrm>
          <a:prstGeom prst="rect">
            <a:avLst/>
          </a:prstGeom>
        </p:spPr>
      </p:pic>
      <p:sp>
        <p:nvSpPr>
          <p:cNvPr id="13" name="9 CuadroTexto"/>
          <p:cNvSpPr txBox="1">
            <a:spLocks noChangeArrowheads="1"/>
          </p:cNvSpPr>
          <p:nvPr/>
        </p:nvSpPr>
        <p:spPr bwMode="auto">
          <a:xfrm>
            <a:off x="611188" y="1412875"/>
            <a:ext cx="7848600" cy="76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s-ES" sz="4400" b="1" dirty="0">
                <a:solidFill>
                  <a:srgbClr val="404040"/>
                </a:solidFill>
                <a:latin typeface="AntennaCond Bold" charset="0"/>
              </a:rPr>
              <a:t>¿Cómo hacerlo?</a:t>
            </a:r>
            <a:endParaRPr lang="es-ES" sz="4400" b="1" dirty="0">
              <a:solidFill>
                <a:srgbClr val="C00000"/>
              </a:solidFill>
              <a:latin typeface="AntennaCond Bold" charset="0"/>
            </a:endParaRPr>
          </a:p>
        </p:txBody>
      </p:sp>
      <p:grpSp>
        <p:nvGrpSpPr>
          <p:cNvPr id="14" name="15 Grupo"/>
          <p:cNvGrpSpPr>
            <a:grpSpLocks/>
          </p:cNvGrpSpPr>
          <p:nvPr/>
        </p:nvGrpSpPr>
        <p:grpSpPr bwMode="auto">
          <a:xfrm>
            <a:off x="755650" y="2781300"/>
            <a:ext cx="3744913" cy="1079500"/>
            <a:chOff x="827584" y="1772816"/>
            <a:chExt cx="3744416" cy="1080120"/>
          </a:xfrm>
        </p:grpSpPr>
        <p:sp>
          <p:nvSpPr>
            <p:cNvPr id="15" name="11 Rectángulo"/>
            <p:cNvSpPr/>
            <p:nvPr/>
          </p:nvSpPr>
          <p:spPr>
            <a:xfrm>
              <a:off x="827584" y="1772816"/>
              <a:ext cx="3744416" cy="1080120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  <a:cs typeface="Arial" charset="0"/>
              </a:endParaRPr>
            </a:p>
          </p:txBody>
        </p:sp>
        <p:pic>
          <p:nvPicPr>
            <p:cNvPr id="16" name="10 Imagen" descr="alert - copia.JP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3904" y="1844824"/>
              <a:ext cx="3150064" cy="9361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7" name="14 Grupo"/>
          <p:cNvGrpSpPr>
            <a:grpSpLocks/>
          </p:cNvGrpSpPr>
          <p:nvPr/>
        </p:nvGrpSpPr>
        <p:grpSpPr bwMode="auto">
          <a:xfrm>
            <a:off x="3636963" y="4437063"/>
            <a:ext cx="3960812" cy="1079500"/>
            <a:chOff x="3347864" y="3429000"/>
            <a:chExt cx="3960440" cy="1080120"/>
          </a:xfrm>
        </p:grpSpPr>
        <p:sp>
          <p:nvSpPr>
            <p:cNvPr id="18" name="14 Rectángulo"/>
            <p:cNvSpPr/>
            <p:nvPr/>
          </p:nvSpPr>
          <p:spPr>
            <a:xfrm>
              <a:off x="3347864" y="3429000"/>
              <a:ext cx="3960440" cy="1080120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  <a:cs typeface="Arial" charset="0"/>
              </a:endParaRPr>
            </a:p>
          </p:txBody>
        </p:sp>
        <p:pic>
          <p:nvPicPr>
            <p:cNvPr id="19" name="11 Imagen" descr="social mention - copia.JP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91880" y="3573016"/>
              <a:ext cx="3686175" cy="7905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6493907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3" name="3 CuadroTexto"/>
          <p:cNvSpPr txBox="1">
            <a:spLocks noChangeArrowheads="1"/>
          </p:cNvSpPr>
          <p:nvPr/>
        </p:nvSpPr>
        <p:spPr bwMode="auto">
          <a:xfrm>
            <a:off x="971550" y="1620838"/>
            <a:ext cx="7416800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s-ES" sz="6000" b="1">
                <a:solidFill>
                  <a:srgbClr val="404040"/>
                </a:solidFill>
                <a:latin typeface="AntennaCond Bold" charset="0"/>
              </a:rPr>
              <a:t>Tipos de</a:t>
            </a:r>
          </a:p>
        </p:txBody>
      </p:sp>
      <p:sp>
        <p:nvSpPr>
          <p:cNvPr id="35844" name="2 CuadroTexto"/>
          <p:cNvSpPr txBox="1">
            <a:spLocks noChangeArrowheads="1"/>
          </p:cNvSpPr>
          <p:nvPr/>
        </p:nvSpPr>
        <p:spPr bwMode="auto">
          <a:xfrm>
            <a:off x="971550" y="2636838"/>
            <a:ext cx="7416800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s-ES" sz="6000" b="1">
                <a:solidFill>
                  <a:srgbClr val="404040"/>
                </a:solidFill>
                <a:latin typeface="AntennaCond Bold" charset="0"/>
              </a:rPr>
              <a:t>Redes Sociales</a:t>
            </a:r>
          </a:p>
        </p:txBody>
      </p:sp>
      <p:sp>
        <p:nvSpPr>
          <p:cNvPr id="35848" name="9 CuadroTexto"/>
          <p:cNvSpPr txBox="1">
            <a:spLocks noChangeArrowheads="1"/>
          </p:cNvSpPr>
          <p:nvPr/>
        </p:nvSpPr>
        <p:spPr bwMode="auto">
          <a:xfrm>
            <a:off x="971550" y="4151313"/>
            <a:ext cx="741680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s-ES" sz="3600" b="1">
                <a:solidFill>
                  <a:srgbClr val="7F7F7F"/>
                </a:solidFill>
                <a:latin typeface="AntennaCond Bold" charset="0"/>
              </a:rPr>
              <a:t>Como se clasifican las redes sociales</a:t>
            </a: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99592" y="5725478"/>
            <a:ext cx="2376263" cy="9438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5" descr="http://www.catolica.edu.sv/lti/download/2008/UNICAES_07_07_08_589X600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092280" y="5715774"/>
            <a:ext cx="936104" cy="953586"/>
          </a:xfrm>
          <a:prstGeom prst="rect">
            <a:avLst/>
          </a:prstGeom>
          <a:noFill/>
        </p:spPr>
      </p:pic>
      <p:cxnSp>
        <p:nvCxnSpPr>
          <p:cNvPr id="15" name="9 Conector recto"/>
          <p:cNvCxnSpPr/>
          <p:nvPr/>
        </p:nvCxnSpPr>
        <p:spPr>
          <a:xfrm>
            <a:off x="107504" y="1124744"/>
            <a:ext cx="88569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11 Conector recto"/>
          <p:cNvCxnSpPr/>
          <p:nvPr/>
        </p:nvCxnSpPr>
        <p:spPr>
          <a:xfrm>
            <a:off x="179512" y="5661248"/>
            <a:ext cx="88569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Imagen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84353" y="162039"/>
            <a:ext cx="2095759" cy="890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7467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11 Rectángulo"/>
          <p:cNvSpPr/>
          <p:nvPr/>
        </p:nvSpPr>
        <p:spPr>
          <a:xfrm>
            <a:off x="4572000" y="1628801"/>
            <a:ext cx="3529013" cy="4680520"/>
          </a:xfrm>
          <a:prstGeom prst="rect">
            <a:avLst/>
          </a:prstGeom>
          <a:solidFill>
            <a:schemeClr val="bg1"/>
          </a:solidFill>
          <a:ln w="571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13" name="12 Rectángulo"/>
          <p:cNvSpPr/>
          <p:nvPr/>
        </p:nvSpPr>
        <p:spPr>
          <a:xfrm>
            <a:off x="755650" y="1628800"/>
            <a:ext cx="3529013" cy="4680520"/>
          </a:xfrm>
          <a:prstGeom prst="rect">
            <a:avLst/>
          </a:prstGeom>
          <a:solidFill>
            <a:schemeClr val="bg1"/>
          </a:solidFill>
          <a:ln w="571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36872" name="13 CuadroTexto"/>
          <p:cNvSpPr txBox="1">
            <a:spLocks noChangeArrowheads="1"/>
          </p:cNvSpPr>
          <p:nvPr/>
        </p:nvSpPr>
        <p:spPr bwMode="auto">
          <a:xfrm>
            <a:off x="0" y="1052513"/>
            <a:ext cx="932452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s-ES" sz="2800" b="1" dirty="0">
                <a:solidFill>
                  <a:srgbClr val="404040"/>
                </a:solidFill>
                <a:latin typeface="AntennaCond Bold" charset="0"/>
              </a:rPr>
              <a:t>Las redes sociales se dividen en </a:t>
            </a:r>
            <a:r>
              <a:rPr lang="es-ES" sz="2800" b="1" dirty="0">
                <a:solidFill>
                  <a:srgbClr val="C00000"/>
                </a:solidFill>
                <a:latin typeface="AntennaCond Bold" charset="0"/>
              </a:rPr>
              <a:t>2</a:t>
            </a:r>
            <a:r>
              <a:rPr lang="es-ES" sz="2800" b="1" dirty="0">
                <a:solidFill>
                  <a:srgbClr val="404040"/>
                </a:solidFill>
                <a:latin typeface="AntennaCond Bold" charset="0"/>
              </a:rPr>
              <a:t> grandes grupos</a:t>
            </a:r>
            <a:endParaRPr lang="es-ES" sz="2800" b="1" dirty="0">
              <a:solidFill>
                <a:srgbClr val="C00000"/>
              </a:solidFill>
              <a:latin typeface="AntennaCond Bold" charset="0"/>
            </a:endParaRPr>
          </a:p>
        </p:txBody>
      </p:sp>
      <p:sp>
        <p:nvSpPr>
          <p:cNvPr id="36873" name="14 CuadroTexto"/>
          <p:cNvSpPr txBox="1">
            <a:spLocks noChangeArrowheads="1"/>
          </p:cNvSpPr>
          <p:nvPr/>
        </p:nvSpPr>
        <p:spPr bwMode="auto">
          <a:xfrm>
            <a:off x="908050" y="1816100"/>
            <a:ext cx="3303588" cy="200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s-ES" sz="3200" b="1">
                <a:solidFill>
                  <a:srgbClr val="404040"/>
                </a:solidFill>
                <a:latin typeface="AntennaCond Bold" charset="0"/>
              </a:rPr>
              <a:t>Analógicas</a:t>
            </a:r>
          </a:p>
          <a:p>
            <a:pPr eaLnBrk="1" hangingPunct="1"/>
            <a:r>
              <a:rPr lang="es-ES" sz="2000" b="1">
                <a:solidFill>
                  <a:srgbClr val="7F7F7F"/>
                </a:solidFill>
                <a:latin typeface="AntennaCond Bold" charset="0"/>
              </a:rPr>
              <a:t>(redes sociales off line)</a:t>
            </a:r>
          </a:p>
          <a:p>
            <a:pPr eaLnBrk="1" hangingPunct="1"/>
            <a:endParaRPr lang="es-ES">
              <a:latin typeface="AntennaCond Light" charset="0"/>
            </a:endParaRPr>
          </a:p>
          <a:p>
            <a:pPr eaLnBrk="1" hangingPunct="1"/>
            <a:r>
              <a:rPr lang="es-ES">
                <a:latin typeface="AntennaCond Light" charset="0"/>
              </a:rPr>
              <a:t>Se desarrollan sin mediación de aparatos o sistemas electrónicos.</a:t>
            </a:r>
          </a:p>
          <a:p>
            <a:pPr eaLnBrk="1" hangingPunct="1"/>
            <a:r>
              <a:rPr lang="es-ES">
                <a:solidFill>
                  <a:srgbClr val="7F7F7F"/>
                </a:solidFill>
                <a:latin typeface="AntennaCond Light" charset="0"/>
              </a:rPr>
              <a:t>Ej.: Club de Ajedrez</a:t>
            </a:r>
          </a:p>
        </p:txBody>
      </p:sp>
      <p:sp>
        <p:nvSpPr>
          <p:cNvPr id="36874" name="15 CuadroTexto"/>
          <p:cNvSpPr txBox="1">
            <a:spLocks noChangeArrowheads="1"/>
          </p:cNvSpPr>
          <p:nvPr/>
        </p:nvSpPr>
        <p:spPr bwMode="auto">
          <a:xfrm>
            <a:off x="4724400" y="1632967"/>
            <a:ext cx="3232150" cy="172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s-ES" sz="3200" b="1" dirty="0">
                <a:solidFill>
                  <a:srgbClr val="404040"/>
                </a:solidFill>
                <a:latin typeface="AntennaCond Bold" charset="0"/>
              </a:rPr>
              <a:t>Digitales</a:t>
            </a:r>
          </a:p>
          <a:p>
            <a:pPr eaLnBrk="1" hangingPunct="1"/>
            <a:r>
              <a:rPr lang="es-ES" sz="2000" b="1" dirty="0">
                <a:solidFill>
                  <a:srgbClr val="7F7F7F"/>
                </a:solidFill>
                <a:latin typeface="AntennaCond Bold" charset="0"/>
              </a:rPr>
              <a:t>(redes sociales on line)</a:t>
            </a:r>
          </a:p>
          <a:p>
            <a:pPr eaLnBrk="1" hangingPunct="1"/>
            <a:endParaRPr lang="es-ES" b="1" dirty="0">
              <a:solidFill>
                <a:srgbClr val="7F7F7F"/>
              </a:solidFill>
              <a:latin typeface="AntennaCond Bold" charset="0"/>
            </a:endParaRPr>
          </a:p>
          <a:p>
            <a:pPr eaLnBrk="1" hangingPunct="1"/>
            <a:r>
              <a:rPr lang="es-ES" dirty="0">
                <a:latin typeface="AntennaCond Light" charset="0"/>
              </a:rPr>
              <a:t>Tienen su origen y se desarrollan a través de medios electrónicos.</a:t>
            </a:r>
            <a:endParaRPr lang="es-ES" b="1" dirty="0">
              <a:solidFill>
                <a:srgbClr val="7F7F7F"/>
              </a:solidFill>
              <a:latin typeface="AntennaCond Light" charset="0"/>
            </a:endParaRPr>
          </a:p>
        </p:txBody>
      </p:sp>
      <p:pic>
        <p:nvPicPr>
          <p:cNvPr id="36875" name="Picture 2" descr="http://3.bp.blogspot.com/_FM8H3jzdboc/S44yUngsbdI/AAAAAAAAAAo/C_rL-AbX-_8/s320/uso-redes-sociales-300x30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280"/>
          <a:stretch>
            <a:fillRect/>
          </a:stretch>
        </p:blipFill>
        <p:spPr bwMode="auto">
          <a:xfrm>
            <a:off x="4859338" y="3644925"/>
            <a:ext cx="2857500" cy="2592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76" name="Picture 4" descr="http://4.bp.blogspot.com/_DM38WLeh7-U/S794vIZO7NI/AAAAAAAAAD8/6TCVmoI3bDQ/s1600/redessociales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95" t="8542" r="6992"/>
          <a:stretch>
            <a:fillRect/>
          </a:stretch>
        </p:blipFill>
        <p:spPr bwMode="auto">
          <a:xfrm>
            <a:off x="900113" y="3789040"/>
            <a:ext cx="3311525" cy="2312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7" name="9 Conector recto"/>
          <p:cNvCxnSpPr/>
          <p:nvPr/>
        </p:nvCxnSpPr>
        <p:spPr>
          <a:xfrm>
            <a:off x="107504" y="1124744"/>
            <a:ext cx="88569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Imagen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84353" y="162039"/>
            <a:ext cx="2095759" cy="890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8260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19 Imagen" descr="Social-Media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324398">
            <a:off x="3738127" y="3493825"/>
            <a:ext cx="5184775" cy="3044825"/>
          </a:xfrm>
          <a:prstGeom prst="rect">
            <a:avLst/>
          </a:prstGeom>
          <a:ln w="38100">
            <a:solidFill>
              <a:schemeClr val="bg1">
                <a:lumMod val="75000"/>
              </a:schemeClr>
            </a:solidFill>
          </a:ln>
        </p:spPr>
      </p:pic>
      <p:pic>
        <p:nvPicPr>
          <p:cNvPr id="37904" name="5 Imagen" descr="linea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18722"/>
            <a:ext cx="9144000" cy="178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111" name="9 CuadroTexto"/>
          <p:cNvSpPr txBox="1">
            <a:spLocks noChangeArrowheads="1"/>
          </p:cNvSpPr>
          <p:nvPr/>
        </p:nvSpPr>
        <p:spPr bwMode="auto">
          <a:xfrm>
            <a:off x="611188" y="1125538"/>
            <a:ext cx="7848600" cy="57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s-ES" sz="3200" b="1">
                <a:solidFill>
                  <a:srgbClr val="7F7F7F"/>
                </a:solidFill>
                <a:latin typeface="AntennaCond Bold" charset="0"/>
              </a:rPr>
              <a:t>Por su </a:t>
            </a:r>
            <a:r>
              <a:rPr lang="es-ES" sz="3200" b="1">
                <a:solidFill>
                  <a:srgbClr val="404040"/>
                </a:solidFill>
                <a:latin typeface="AntennaCond Bold" charset="0"/>
              </a:rPr>
              <a:t>público </a:t>
            </a:r>
            <a:r>
              <a:rPr lang="es-ES" sz="3200" b="1">
                <a:solidFill>
                  <a:srgbClr val="7F7F7F"/>
                </a:solidFill>
                <a:latin typeface="AntennaCond Bold" charset="0"/>
              </a:rPr>
              <a:t>objetivo y temática</a:t>
            </a:r>
          </a:p>
        </p:txBody>
      </p:sp>
      <p:sp>
        <p:nvSpPr>
          <p:cNvPr id="12" name="11 Rectángulo"/>
          <p:cNvSpPr/>
          <p:nvPr/>
        </p:nvSpPr>
        <p:spPr>
          <a:xfrm>
            <a:off x="0" y="1268413"/>
            <a:ext cx="539750" cy="28892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13" name="12 Rectángulo"/>
          <p:cNvSpPr/>
          <p:nvPr/>
        </p:nvSpPr>
        <p:spPr>
          <a:xfrm>
            <a:off x="755650" y="1989138"/>
            <a:ext cx="215900" cy="2159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37898" name="13 CuadroTexto"/>
          <p:cNvSpPr txBox="1">
            <a:spLocks noChangeArrowheads="1"/>
          </p:cNvSpPr>
          <p:nvPr/>
        </p:nvSpPr>
        <p:spPr bwMode="auto">
          <a:xfrm>
            <a:off x="1042988" y="1825625"/>
            <a:ext cx="78486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s-ES" sz="2800" b="1">
                <a:solidFill>
                  <a:srgbClr val="404040"/>
                </a:solidFill>
                <a:latin typeface="AntennaCond Bold" charset="0"/>
              </a:rPr>
              <a:t>HORIZONTALES</a:t>
            </a:r>
            <a:endParaRPr lang="es-ES" sz="2800" b="1">
              <a:solidFill>
                <a:srgbClr val="C00000"/>
              </a:solidFill>
              <a:latin typeface="AntennaCond Bold" charset="0"/>
            </a:endParaRPr>
          </a:p>
        </p:txBody>
      </p:sp>
      <p:sp>
        <p:nvSpPr>
          <p:cNvPr id="37899" name="14 CuadroTexto"/>
          <p:cNvSpPr txBox="1">
            <a:spLocks noChangeArrowheads="1"/>
          </p:cNvSpPr>
          <p:nvPr/>
        </p:nvSpPr>
        <p:spPr bwMode="auto">
          <a:xfrm>
            <a:off x="1042988" y="2349500"/>
            <a:ext cx="7848600" cy="92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s-ES" b="1">
                <a:solidFill>
                  <a:srgbClr val="404040"/>
                </a:solidFill>
                <a:latin typeface="AntennaCond ExtraLight" charset="0"/>
              </a:rPr>
              <a:t>Dirigidas a </a:t>
            </a:r>
            <a:r>
              <a:rPr lang="es-ES" b="1">
                <a:solidFill>
                  <a:srgbClr val="C00000"/>
                </a:solidFill>
                <a:latin typeface="AntennaCond Light" charset="0"/>
              </a:rPr>
              <a:t>todo tipo de usuario </a:t>
            </a:r>
            <a:r>
              <a:rPr lang="es-ES" b="1">
                <a:solidFill>
                  <a:srgbClr val="404040"/>
                </a:solidFill>
                <a:latin typeface="AntennaCond ExtraLight" charset="0"/>
              </a:rPr>
              <a:t>y sin una temática definida. Se basan en una estructura de celdas permitiendo la entrada y </a:t>
            </a:r>
            <a:r>
              <a:rPr lang="es-ES" b="1">
                <a:solidFill>
                  <a:srgbClr val="C00000"/>
                </a:solidFill>
                <a:latin typeface="AntennaCond Light" charset="0"/>
              </a:rPr>
              <a:t>participación libre </a:t>
            </a:r>
            <a:r>
              <a:rPr lang="es-ES" b="1">
                <a:solidFill>
                  <a:srgbClr val="404040"/>
                </a:solidFill>
                <a:latin typeface="AntennaCond ExtraLight" charset="0"/>
              </a:rPr>
              <a:t>y genérica sin un fin definido, distinto del de generar masa. </a:t>
            </a:r>
            <a:endParaRPr lang="es-ES" b="1">
              <a:solidFill>
                <a:srgbClr val="C00000"/>
              </a:solidFill>
              <a:latin typeface="AntennaCond ExtraLight" charset="0"/>
            </a:endParaRPr>
          </a:p>
        </p:txBody>
      </p:sp>
      <p:pic>
        <p:nvPicPr>
          <p:cNvPr id="37900" name="15 Imagen" descr="facebook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013" y="3500438"/>
            <a:ext cx="2257425" cy="89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901" name="16 Imagen" descr="orkut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013" y="5516563"/>
            <a:ext cx="2257425" cy="89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902" name="17 Imagen" descr="twitter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013" y="4508500"/>
            <a:ext cx="2257425" cy="89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7" name="9 Conector recto"/>
          <p:cNvCxnSpPr/>
          <p:nvPr/>
        </p:nvCxnSpPr>
        <p:spPr>
          <a:xfrm>
            <a:off x="107504" y="1124744"/>
            <a:ext cx="88569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Imagen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84353" y="162039"/>
            <a:ext cx="2095759" cy="890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3721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4" name="9 CuadroTexto"/>
          <p:cNvSpPr txBox="1">
            <a:spLocks noChangeArrowheads="1"/>
          </p:cNvSpPr>
          <p:nvPr/>
        </p:nvSpPr>
        <p:spPr bwMode="auto">
          <a:xfrm>
            <a:off x="611188" y="1125538"/>
            <a:ext cx="7848600" cy="57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s-ES" sz="3200" b="1">
                <a:solidFill>
                  <a:srgbClr val="7F7F7F"/>
                </a:solidFill>
                <a:latin typeface="AntennaCond Bold" charset="0"/>
              </a:rPr>
              <a:t>Por su </a:t>
            </a:r>
            <a:r>
              <a:rPr lang="es-ES" sz="3200" b="1">
                <a:solidFill>
                  <a:srgbClr val="404040"/>
                </a:solidFill>
                <a:latin typeface="AntennaCond Bold" charset="0"/>
              </a:rPr>
              <a:t>público </a:t>
            </a:r>
            <a:r>
              <a:rPr lang="es-ES" sz="3200" b="1">
                <a:solidFill>
                  <a:srgbClr val="7F7F7F"/>
                </a:solidFill>
                <a:latin typeface="AntennaCond Bold" charset="0"/>
              </a:rPr>
              <a:t>objetivo y temática</a:t>
            </a:r>
          </a:p>
        </p:txBody>
      </p:sp>
      <p:sp>
        <p:nvSpPr>
          <p:cNvPr id="12" name="11 Rectángulo"/>
          <p:cNvSpPr/>
          <p:nvPr/>
        </p:nvSpPr>
        <p:spPr>
          <a:xfrm>
            <a:off x="0" y="1268413"/>
            <a:ext cx="539750" cy="28892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13" name="12 Rectángulo"/>
          <p:cNvSpPr/>
          <p:nvPr/>
        </p:nvSpPr>
        <p:spPr>
          <a:xfrm>
            <a:off x="755650" y="1989138"/>
            <a:ext cx="215900" cy="2159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38921" name="13 CuadroTexto"/>
          <p:cNvSpPr txBox="1">
            <a:spLocks noChangeArrowheads="1"/>
          </p:cNvSpPr>
          <p:nvPr/>
        </p:nvSpPr>
        <p:spPr bwMode="auto">
          <a:xfrm>
            <a:off x="1042988" y="1825625"/>
            <a:ext cx="78486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s-ES" sz="2800" b="1">
                <a:solidFill>
                  <a:srgbClr val="404040"/>
                </a:solidFill>
                <a:latin typeface="AntennaCond Bold" charset="0"/>
              </a:rPr>
              <a:t>VERTICALES</a:t>
            </a:r>
            <a:endParaRPr lang="es-ES" sz="2800" b="1">
              <a:solidFill>
                <a:srgbClr val="C00000"/>
              </a:solidFill>
              <a:latin typeface="AntennaCond Bold" charset="0"/>
            </a:endParaRPr>
          </a:p>
        </p:txBody>
      </p:sp>
      <p:sp>
        <p:nvSpPr>
          <p:cNvPr id="38922" name="14 CuadroTexto"/>
          <p:cNvSpPr txBox="1">
            <a:spLocks noChangeArrowheads="1"/>
          </p:cNvSpPr>
          <p:nvPr/>
        </p:nvSpPr>
        <p:spPr bwMode="auto">
          <a:xfrm>
            <a:off x="1042988" y="2349500"/>
            <a:ext cx="78486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s-ES" b="1">
                <a:solidFill>
                  <a:srgbClr val="404040"/>
                </a:solidFill>
                <a:latin typeface="AntennaCond ExtraLight" charset="0"/>
              </a:rPr>
              <a:t>Concebidas sobre la base de un </a:t>
            </a:r>
            <a:r>
              <a:rPr lang="es-ES" b="1">
                <a:solidFill>
                  <a:srgbClr val="C00000"/>
                </a:solidFill>
                <a:latin typeface="AntennaCond Light" charset="0"/>
              </a:rPr>
              <a:t>eje temático </a:t>
            </a:r>
            <a:r>
              <a:rPr lang="es-ES" b="1">
                <a:solidFill>
                  <a:srgbClr val="404040"/>
                </a:solidFill>
                <a:latin typeface="AntennaCond ExtraLight" charset="0"/>
              </a:rPr>
              <a:t>agregador. Su objetivo es el de congregar en torno a una </a:t>
            </a:r>
            <a:r>
              <a:rPr lang="es-ES" b="1">
                <a:solidFill>
                  <a:srgbClr val="C00000"/>
                </a:solidFill>
                <a:latin typeface="AntennaCond ExtraLight" charset="0"/>
              </a:rPr>
              <a:t>temática definida</a:t>
            </a:r>
            <a:r>
              <a:rPr lang="es-ES" b="1">
                <a:solidFill>
                  <a:srgbClr val="404040"/>
                </a:solidFill>
                <a:latin typeface="AntennaCond ExtraLight" charset="0"/>
              </a:rPr>
              <a:t> a un colectivo concreto. </a:t>
            </a:r>
            <a:endParaRPr lang="es-ES" b="1">
              <a:solidFill>
                <a:srgbClr val="C00000"/>
              </a:solidFill>
              <a:latin typeface="AntennaCond ExtraLight" charset="0"/>
            </a:endParaRPr>
          </a:p>
        </p:txBody>
      </p:sp>
      <p:sp>
        <p:nvSpPr>
          <p:cNvPr id="38923" name="15 CuadroTexto"/>
          <p:cNvSpPr txBox="1">
            <a:spLocks noChangeArrowheads="1"/>
          </p:cNvSpPr>
          <p:nvPr/>
        </p:nvSpPr>
        <p:spPr bwMode="auto">
          <a:xfrm>
            <a:off x="1042988" y="3698875"/>
            <a:ext cx="194468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s-ES" b="1">
                <a:solidFill>
                  <a:srgbClr val="404040"/>
                </a:solidFill>
                <a:latin typeface="AntennaCond Bold" charset="0"/>
              </a:rPr>
              <a:t>PROFESIONALES</a:t>
            </a:r>
            <a:endParaRPr lang="es-ES" b="1">
              <a:solidFill>
                <a:srgbClr val="C00000"/>
              </a:solidFill>
              <a:latin typeface="AntennaCond Bold" charset="0"/>
            </a:endParaRPr>
          </a:p>
        </p:txBody>
      </p:sp>
      <p:sp>
        <p:nvSpPr>
          <p:cNvPr id="38924" name="18 CuadroTexto"/>
          <p:cNvSpPr txBox="1">
            <a:spLocks noChangeArrowheads="1"/>
          </p:cNvSpPr>
          <p:nvPr/>
        </p:nvSpPr>
        <p:spPr bwMode="auto">
          <a:xfrm>
            <a:off x="1042988" y="4293096"/>
            <a:ext cx="2449512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s-ES" sz="1400" b="1" dirty="0">
                <a:solidFill>
                  <a:srgbClr val="404040"/>
                </a:solidFill>
                <a:latin typeface="AntennaCond ExtraLight" charset="0"/>
              </a:rPr>
              <a:t>Dirigidas a generar relaciones profesionales entre los usuarios.</a:t>
            </a:r>
            <a:endParaRPr lang="es-ES" sz="1400" b="1" dirty="0">
              <a:solidFill>
                <a:srgbClr val="C00000"/>
              </a:solidFill>
              <a:latin typeface="AntennaCond ExtraLight" charset="0"/>
            </a:endParaRPr>
          </a:p>
        </p:txBody>
      </p:sp>
      <p:sp>
        <p:nvSpPr>
          <p:cNvPr id="38925" name="19 CuadroTexto"/>
          <p:cNvSpPr txBox="1">
            <a:spLocks noChangeArrowheads="1"/>
          </p:cNvSpPr>
          <p:nvPr/>
        </p:nvSpPr>
        <p:spPr bwMode="auto">
          <a:xfrm>
            <a:off x="3779838" y="3698875"/>
            <a:ext cx="100806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s-ES" b="1">
                <a:solidFill>
                  <a:srgbClr val="404040"/>
                </a:solidFill>
                <a:latin typeface="AntennaCond Bold" charset="0"/>
              </a:rPr>
              <a:t>DE OCIO</a:t>
            </a:r>
            <a:endParaRPr lang="es-ES" b="1">
              <a:solidFill>
                <a:srgbClr val="C00000"/>
              </a:solidFill>
              <a:latin typeface="AntennaCond Bold" charset="0"/>
            </a:endParaRPr>
          </a:p>
        </p:txBody>
      </p:sp>
      <p:sp>
        <p:nvSpPr>
          <p:cNvPr id="38926" name="20 CuadroTexto"/>
          <p:cNvSpPr txBox="1">
            <a:spLocks noChangeArrowheads="1"/>
          </p:cNvSpPr>
          <p:nvPr/>
        </p:nvSpPr>
        <p:spPr bwMode="auto">
          <a:xfrm>
            <a:off x="3779838" y="4202832"/>
            <a:ext cx="2447925" cy="738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s-ES" sz="1400" b="1" dirty="0">
                <a:solidFill>
                  <a:srgbClr val="404040"/>
                </a:solidFill>
                <a:latin typeface="AntennaCond ExtraLight" charset="0"/>
              </a:rPr>
              <a:t>Congregan a colectivos que desarrollan actividades de ocio, deporte, videojuegos, fans, etc.</a:t>
            </a:r>
            <a:endParaRPr lang="es-ES" sz="1400" b="1" dirty="0">
              <a:solidFill>
                <a:srgbClr val="C00000"/>
              </a:solidFill>
              <a:latin typeface="AntennaCond ExtraLight" charset="0"/>
            </a:endParaRPr>
          </a:p>
        </p:txBody>
      </p:sp>
      <p:sp>
        <p:nvSpPr>
          <p:cNvPr id="38927" name="21 CuadroTexto"/>
          <p:cNvSpPr txBox="1">
            <a:spLocks noChangeArrowheads="1"/>
          </p:cNvSpPr>
          <p:nvPr/>
        </p:nvSpPr>
        <p:spPr bwMode="auto">
          <a:xfrm>
            <a:off x="6443662" y="3698874"/>
            <a:ext cx="1368697" cy="3781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s-ES" b="1" dirty="0">
                <a:solidFill>
                  <a:srgbClr val="404040"/>
                </a:solidFill>
                <a:latin typeface="AntennaCond Bold" charset="0"/>
              </a:rPr>
              <a:t>MIXTAS</a:t>
            </a:r>
            <a:endParaRPr lang="es-ES" b="1" dirty="0">
              <a:solidFill>
                <a:srgbClr val="C00000"/>
              </a:solidFill>
              <a:latin typeface="AntennaCond Bold" charset="0"/>
            </a:endParaRPr>
          </a:p>
        </p:txBody>
      </p:sp>
      <p:sp>
        <p:nvSpPr>
          <p:cNvPr id="38928" name="22 CuadroTexto"/>
          <p:cNvSpPr txBox="1">
            <a:spLocks noChangeArrowheads="1"/>
          </p:cNvSpPr>
          <p:nvPr/>
        </p:nvSpPr>
        <p:spPr bwMode="auto">
          <a:xfrm>
            <a:off x="6443663" y="4077072"/>
            <a:ext cx="2305050" cy="954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s-ES" sz="1400" b="1" dirty="0">
                <a:solidFill>
                  <a:srgbClr val="404040"/>
                </a:solidFill>
                <a:latin typeface="AntennaCond ExtraLight" charset="0"/>
              </a:rPr>
              <a:t>Usuarios y empresas en un entorno específico para desarrollar actividades profesionales y personales.</a:t>
            </a:r>
            <a:endParaRPr lang="es-ES" sz="1400" b="1" dirty="0">
              <a:solidFill>
                <a:srgbClr val="C00000"/>
              </a:solidFill>
              <a:latin typeface="AntennaCond ExtraLight" charset="0"/>
            </a:endParaRPr>
          </a:p>
        </p:txBody>
      </p:sp>
      <p:cxnSp>
        <p:nvCxnSpPr>
          <p:cNvPr id="25" name="24 Conector recto"/>
          <p:cNvCxnSpPr/>
          <p:nvPr/>
        </p:nvCxnSpPr>
        <p:spPr>
          <a:xfrm rot="5400000">
            <a:off x="2159794" y="5049044"/>
            <a:ext cx="280828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25 Conector recto"/>
          <p:cNvCxnSpPr/>
          <p:nvPr/>
        </p:nvCxnSpPr>
        <p:spPr>
          <a:xfrm rot="5400000">
            <a:off x="4896644" y="5049044"/>
            <a:ext cx="280828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931" name="32 Imagen" descr="1187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688" y="5445224"/>
            <a:ext cx="1385887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32" name="34 Imagen" descr="lastf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275" y="5974482"/>
            <a:ext cx="1387475" cy="550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33" name="35 Imagen" descr="linkedin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013" y="5111750"/>
            <a:ext cx="1385887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34" name="36 Imagen" descr="minube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275" y="5255344"/>
            <a:ext cx="1387475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35" name="38 Imagen" descr="pidecita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688" y="6164362"/>
            <a:ext cx="1385887" cy="550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36" name="39 Imagen" descr="xing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013" y="5830888"/>
            <a:ext cx="1385887" cy="550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" name="50 Arco"/>
          <p:cNvSpPr/>
          <p:nvPr/>
        </p:nvSpPr>
        <p:spPr>
          <a:xfrm rot="4096554">
            <a:off x="4161632" y="2448718"/>
            <a:ext cx="863600" cy="1871663"/>
          </a:xfrm>
          <a:prstGeom prst="arc">
            <a:avLst/>
          </a:prstGeom>
          <a:ln w="762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s-ES">
              <a:cs typeface="Arial" charset="0"/>
            </a:endParaRPr>
          </a:p>
        </p:txBody>
      </p:sp>
      <p:sp>
        <p:nvSpPr>
          <p:cNvPr id="53" name="52 Arco"/>
          <p:cNvSpPr/>
          <p:nvPr/>
        </p:nvSpPr>
        <p:spPr>
          <a:xfrm rot="19491376" flipH="1">
            <a:off x="1143000" y="2570163"/>
            <a:ext cx="865188" cy="1873250"/>
          </a:xfrm>
          <a:prstGeom prst="arc">
            <a:avLst/>
          </a:prstGeom>
          <a:ln w="762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s-ES">
              <a:cs typeface="Arial" charset="0"/>
            </a:endParaRPr>
          </a:p>
        </p:txBody>
      </p:sp>
      <p:sp>
        <p:nvSpPr>
          <p:cNvPr id="54" name="53 Arco"/>
          <p:cNvSpPr/>
          <p:nvPr/>
        </p:nvSpPr>
        <p:spPr>
          <a:xfrm rot="1628454">
            <a:off x="6535738" y="2659063"/>
            <a:ext cx="863600" cy="1871662"/>
          </a:xfrm>
          <a:prstGeom prst="arc">
            <a:avLst/>
          </a:prstGeom>
          <a:ln w="762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s-ES">
              <a:cs typeface="Arial" charset="0"/>
            </a:endParaRPr>
          </a:p>
        </p:txBody>
      </p:sp>
      <p:cxnSp>
        <p:nvCxnSpPr>
          <p:cNvPr id="32" name="9 Conector recto"/>
          <p:cNvCxnSpPr/>
          <p:nvPr/>
        </p:nvCxnSpPr>
        <p:spPr>
          <a:xfrm>
            <a:off x="107504" y="1124744"/>
            <a:ext cx="88569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Imagen 3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84353" y="162039"/>
            <a:ext cx="2095759" cy="890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3783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17 Imagen" descr="the-web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841" b="24190"/>
          <a:stretch>
            <a:fillRect/>
          </a:stretch>
        </p:blipFill>
        <p:spPr bwMode="auto">
          <a:xfrm>
            <a:off x="5435600" y="3213100"/>
            <a:ext cx="3708400" cy="3384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8 Rectángulo"/>
          <p:cNvSpPr/>
          <p:nvPr/>
        </p:nvSpPr>
        <p:spPr>
          <a:xfrm>
            <a:off x="0" y="6553200"/>
            <a:ext cx="9144000" cy="33178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50183" name="9 CuadroTexto"/>
          <p:cNvSpPr txBox="1">
            <a:spLocks noChangeArrowheads="1"/>
          </p:cNvSpPr>
          <p:nvPr/>
        </p:nvSpPr>
        <p:spPr bwMode="auto">
          <a:xfrm>
            <a:off x="611188" y="1125538"/>
            <a:ext cx="7848600" cy="57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s-ES" sz="3200" b="1">
                <a:solidFill>
                  <a:srgbClr val="7F7F7F"/>
                </a:solidFill>
                <a:latin typeface="AntennaCond Bold" charset="0"/>
              </a:rPr>
              <a:t>Por el </a:t>
            </a:r>
            <a:r>
              <a:rPr lang="es-ES" sz="3200" b="1">
                <a:solidFill>
                  <a:srgbClr val="404040"/>
                </a:solidFill>
                <a:latin typeface="AntennaCond Bold" charset="0"/>
              </a:rPr>
              <a:t>sujeto </a:t>
            </a:r>
            <a:r>
              <a:rPr lang="es-ES" sz="3200" b="1">
                <a:solidFill>
                  <a:srgbClr val="7F7F7F"/>
                </a:solidFill>
                <a:latin typeface="AntennaCond Bold" charset="0"/>
              </a:rPr>
              <a:t>principal de la relación</a:t>
            </a:r>
          </a:p>
        </p:txBody>
      </p:sp>
      <p:sp>
        <p:nvSpPr>
          <p:cNvPr id="12" name="11 Rectángulo"/>
          <p:cNvSpPr/>
          <p:nvPr/>
        </p:nvSpPr>
        <p:spPr>
          <a:xfrm>
            <a:off x="0" y="1268413"/>
            <a:ext cx="539750" cy="28892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13" name="12 Rectángulo"/>
          <p:cNvSpPr/>
          <p:nvPr/>
        </p:nvSpPr>
        <p:spPr>
          <a:xfrm>
            <a:off x="755650" y="1989138"/>
            <a:ext cx="215900" cy="2159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40970" name="13 CuadroTexto"/>
          <p:cNvSpPr txBox="1">
            <a:spLocks noChangeArrowheads="1"/>
          </p:cNvSpPr>
          <p:nvPr/>
        </p:nvSpPr>
        <p:spPr bwMode="auto">
          <a:xfrm>
            <a:off x="1042988" y="1825625"/>
            <a:ext cx="78486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s-ES" sz="2800" b="1">
                <a:solidFill>
                  <a:srgbClr val="404040"/>
                </a:solidFill>
                <a:latin typeface="AntennaCond Bold" charset="0"/>
              </a:rPr>
              <a:t>DE CONTENIDO</a:t>
            </a:r>
            <a:endParaRPr lang="es-ES" sz="2800" b="1">
              <a:solidFill>
                <a:srgbClr val="C00000"/>
              </a:solidFill>
              <a:latin typeface="AntennaCond Bold" charset="0"/>
            </a:endParaRPr>
          </a:p>
        </p:txBody>
      </p:sp>
      <p:sp>
        <p:nvSpPr>
          <p:cNvPr id="40971" name="14 CuadroTexto"/>
          <p:cNvSpPr txBox="1">
            <a:spLocks noChangeArrowheads="1"/>
          </p:cNvSpPr>
          <p:nvPr/>
        </p:nvSpPr>
        <p:spPr bwMode="auto">
          <a:xfrm>
            <a:off x="1042988" y="2349500"/>
            <a:ext cx="78486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s-ES" b="1">
                <a:solidFill>
                  <a:srgbClr val="404040"/>
                </a:solidFill>
                <a:latin typeface="AntennaCond ExtraLight" charset="0"/>
              </a:rPr>
              <a:t>Las relaciones se desarrolla uniendo perfiles a través de </a:t>
            </a:r>
            <a:r>
              <a:rPr lang="es-ES" b="1">
                <a:solidFill>
                  <a:srgbClr val="C00000"/>
                </a:solidFill>
                <a:latin typeface="AntennaCond Light" charset="0"/>
              </a:rPr>
              <a:t>contenido</a:t>
            </a:r>
            <a:r>
              <a:rPr lang="es-ES" b="1">
                <a:solidFill>
                  <a:srgbClr val="404040"/>
                </a:solidFill>
                <a:latin typeface="AntennaCond ExtraLight" charset="0"/>
              </a:rPr>
              <a:t> publicado, los objetos que posee el usuario o los archivos que se encuentran en su ordenador.</a:t>
            </a:r>
            <a:endParaRPr lang="es-ES" b="1">
              <a:solidFill>
                <a:srgbClr val="C00000"/>
              </a:solidFill>
              <a:latin typeface="AntennaCond ExtraLight" charset="0"/>
            </a:endParaRPr>
          </a:p>
        </p:txBody>
      </p:sp>
      <p:pic>
        <p:nvPicPr>
          <p:cNvPr id="40972" name="15 Imagen" descr="flickr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2275" y="4508500"/>
            <a:ext cx="2257425" cy="89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73" name="16 Imagen" descr="youtube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013" y="3357563"/>
            <a:ext cx="2257425" cy="89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8" name="9 Conector recto"/>
          <p:cNvCxnSpPr/>
          <p:nvPr/>
        </p:nvCxnSpPr>
        <p:spPr>
          <a:xfrm>
            <a:off x="107504" y="1124744"/>
            <a:ext cx="88569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Imagen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84353" y="162039"/>
            <a:ext cx="2095759" cy="890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9994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18 Imagen" descr="0819-facebook-places_full_600.jpg"/>
          <p:cNvPicPr>
            <a:picLocks noChangeAspect="1"/>
          </p:cNvPicPr>
          <p:nvPr/>
        </p:nvPicPr>
        <p:blipFill>
          <a:blip r:embed="rId3"/>
          <a:srcRect t="8654" b="7692"/>
          <a:stretch>
            <a:fillRect/>
          </a:stretch>
        </p:blipFill>
        <p:spPr>
          <a:xfrm rot="21254739">
            <a:off x="4205288" y="3895725"/>
            <a:ext cx="5141912" cy="2868613"/>
          </a:xfrm>
          <a:prstGeom prst="rect">
            <a:avLst/>
          </a:prstGeom>
          <a:ln w="38100">
            <a:solidFill>
              <a:schemeClr val="bg1">
                <a:lumMod val="75000"/>
              </a:schemeClr>
            </a:solidFill>
          </a:ln>
        </p:spPr>
      </p:pic>
      <p:sp>
        <p:nvSpPr>
          <p:cNvPr id="9" name="8 Rectángulo"/>
          <p:cNvSpPr/>
          <p:nvPr/>
        </p:nvSpPr>
        <p:spPr>
          <a:xfrm>
            <a:off x="0" y="6553200"/>
            <a:ext cx="9144000" cy="33178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53255" name="9 CuadroTexto"/>
          <p:cNvSpPr txBox="1">
            <a:spLocks noChangeArrowheads="1"/>
          </p:cNvSpPr>
          <p:nvPr/>
        </p:nvSpPr>
        <p:spPr bwMode="auto">
          <a:xfrm>
            <a:off x="611188" y="1125538"/>
            <a:ext cx="7848600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s-ES" sz="3200" b="1">
                <a:solidFill>
                  <a:srgbClr val="7F7F7F"/>
                </a:solidFill>
                <a:latin typeface="AntennaCond Bold" charset="0"/>
              </a:rPr>
              <a:t>Por su localización </a:t>
            </a:r>
            <a:r>
              <a:rPr lang="es-ES" sz="3200" b="1">
                <a:solidFill>
                  <a:srgbClr val="C00000"/>
                </a:solidFill>
                <a:latin typeface="AntennaCond Bold" charset="0"/>
              </a:rPr>
              <a:t>geográfica</a:t>
            </a:r>
          </a:p>
        </p:txBody>
      </p:sp>
      <p:sp>
        <p:nvSpPr>
          <p:cNvPr id="12" name="11 Rectángulo"/>
          <p:cNvSpPr/>
          <p:nvPr/>
        </p:nvSpPr>
        <p:spPr>
          <a:xfrm>
            <a:off x="0" y="1268413"/>
            <a:ext cx="539750" cy="28892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13" name="12 Rectángulo"/>
          <p:cNvSpPr/>
          <p:nvPr/>
        </p:nvSpPr>
        <p:spPr>
          <a:xfrm>
            <a:off x="755650" y="1989138"/>
            <a:ext cx="215900" cy="2159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44042" name="13 CuadroTexto"/>
          <p:cNvSpPr txBox="1">
            <a:spLocks noChangeArrowheads="1"/>
          </p:cNvSpPr>
          <p:nvPr/>
        </p:nvSpPr>
        <p:spPr bwMode="auto">
          <a:xfrm>
            <a:off x="1042988" y="1825625"/>
            <a:ext cx="78486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s-ES" sz="2800" b="1">
                <a:solidFill>
                  <a:srgbClr val="404040"/>
                </a:solidFill>
                <a:latin typeface="AntennaCond Bold" charset="0"/>
              </a:rPr>
              <a:t>NÓMADAS</a:t>
            </a:r>
            <a:endParaRPr lang="es-ES" sz="2800" b="1">
              <a:solidFill>
                <a:srgbClr val="C00000"/>
              </a:solidFill>
              <a:latin typeface="AntennaCond Bold" charset="0"/>
            </a:endParaRPr>
          </a:p>
        </p:txBody>
      </p:sp>
      <p:sp>
        <p:nvSpPr>
          <p:cNvPr id="44043" name="14 CuadroTexto"/>
          <p:cNvSpPr txBox="1">
            <a:spLocks noChangeArrowheads="1"/>
          </p:cNvSpPr>
          <p:nvPr/>
        </p:nvSpPr>
        <p:spPr bwMode="auto">
          <a:xfrm>
            <a:off x="1042988" y="2349500"/>
            <a:ext cx="7848600" cy="92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s-ES" b="1">
                <a:solidFill>
                  <a:srgbClr val="404040"/>
                </a:solidFill>
                <a:latin typeface="AntennaCond ExtraLight" charset="0"/>
              </a:rPr>
              <a:t>Este tipo de redes se componen y recomponen a tenor de los sujetos que se hallen </a:t>
            </a:r>
            <a:r>
              <a:rPr lang="es-ES" b="1">
                <a:solidFill>
                  <a:srgbClr val="C00000"/>
                </a:solidFill>
                <a:latin typeface="AntennaCond Light" charset="0"/>
              </a:rPr>
              <a:t>geográficamente</a:t>
            </a:r>
            <a:r>
              <a:rPr lang="es-ES" b="1">
                <a:solidFill>
                  <a:srgbClr val="404040"/>
                </a:solidFill>
                <a:latin typeface="AntennaCond ExtraLight" charset="0"/>
              </a:rPr>
              <a:t> cerca del lugar en el que se encuentra el usuario, los lugares que haya visitado o aquellos a los que tenga previsto acudir.</a:t>
            </a:r>
            <a:endParaRPr lang="es-ES" b="1">
              <a:solidFill>
                <a:srgbClr val="C00000"/>
              </a:solidFill>
              <a:latin typeface="AntennaCond ExtraLight" charset="0"/>
            </a:endParaRPr>
          </a:p>
        </p:txBody>
      </p:sp>
      <p:pic>
        <p:nvPicPr>
          <p:cNvPr id="44044" name="15 Imagen" descr="foursquar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013" y="3500438"/>
            <a:ext cx="2257425" cy="89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045" name="17 Imagen" descr="skout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350" y="4724400"/>
            <a:ext cx="2257425" cy="89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6" name="9 Conector recto"/>
          <p:cNvCxnSpPr/>
          <p:nvPr/>
        </p:nvCxnSpPr>
        <p:spPr>
          <a:xfrm>
            <a:off x="107504" y="1124744"/>
            <a:ext cx="88569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Imagen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84353" y="162039"/>
            <a:ext cx="2095759" cy="890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8211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8 Rectángulo"/>
          <p:cNvSpPr/>
          <p:nvPr/>
        </p:nvSpPr>
        <p:spPr>
          <a:xfrm>
            <a:off x="0" y="6553200"/>
            <a:ext cx="9144000" cy="33178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50179" name="3 CuadroTexto"/>
          <p:cNvSpPr txBox="1">
            <a:spLocks noChangeArrowheads="1"/>
          </p:cNvSpPr>
          <p:nvPr/>
        </p:nvSpPr>
        <p:spPr bwMode="auto">
          <a:xfrm>
            <a:off x="971550" y="1620838"/>
            <a:ext cx="7416800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s-ES" sz="6000" b="1" dirty="0">
                <a:solidFill>
                  <a:srgbClr val="404040"/>
                </a:solidFill>
                <a:latin typeface="AntennaCond Bold" charset="0"/>
              </a:rPr>
              <a:t>¿Qué es la</a:t>
            </a:r>
          </a:p>
        </p:txBody>
      </p:sp>
      <p:sp>
        <p:nvSpPr>
          <p:cNvPr id="50180" name="2 CuadroTexto"/>
          <p:cNvSpPr txBox="1">
            <a:spLocks noChangeArrowheads="1"/>
          </p:cNvSpPr>
          <p:nvPr/>
        </p:nvSpPr>
        <p:spPr bwMode="auto">
          <a:xfrm>
            <a:off x="971550" y="2636838"/>
            <a:ext cx="7416800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s-ES" sz="6000" b="1">
                <a:solidFill>
                  <a:srgbClr val="404040"/>
                </a:solidFill>
                <a:latin typeface="AntennaCond Bold" charset="0"/>
              </a:rPr>
              <a:t>Reputación online?</a:t>
            </a:r>
          </a:p>
        </p:txBody>
      </p:sp>
      <p:cxnSp>
        <p:nvCxnSpPr>
          <p:cNvPr id="12" name="9 Conector recto"/>
          <p:cNvCxnSpPr/>
          <p:nvPr/>
        </p:nvCxnSpPr>
        <p:spPr>
          <a:xfrm>
            <a:off x="107504" y="1124744"/>
            <a:ext cx="88569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Imagen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4353" y="162039"/>
            <a:ext cx="2095759" cy="890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715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8 Rectángulo"/>
          <p:cNvSpPr/>
          <p:nvPr/>
        </p:nvSpPr>
        <p:spPr>
          <a:xfrm>
            <a:off x="0" y="6553200"/>
            <a:ext cx="9144000" cy="33178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51206" name="9 CuadroTexto"/>
          <p:cNvSpPr txBox="1">
            <a:spLocks noChangeArrowheads="1"/>
          </p:cNvSpPr>
          <p:nvPr/>
        </p:nvSpPr>
        <p:spPr bwMode="auto">
          <a:xfrm>
            <a:off x="2771775" y="1330325"/>
            <a:ext cx="5905500" cy="3503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ja-JP" altLang="es-ES" sz="3200" b="1" i="1">
                <a:solidFill>
                  <a:srgbClr val="404040"/>
                </a:solidFill>
                <a:latin typeface="AntennaCond Bold" charset="0"/>
              </a:rPr>
              <a:t>“</a:t>
            </a:r>
            <a:r>
              <a:rPr lang="es-ES" sz="3200" i="1">
                <a:solidFill>
                  <a:srgbClr val="404040"/>
                </a:solidFill>
                <a:latin typeface="AntennaCond Bold" charset="0"/>
              </a:rPr>
              <a:t>Se puede engañar</a:t>
            </a:r>
            <a:r>
              <a:rPr lang="es-ES" sz="3200" b="1" i="1">
                <a:solidFill>
                  <a:srgbClr val="404040"/>
                </a:solidFill>
                <a:latin typeface="AntennaCond Bold" charset="0"/>
              </a:rPr>
              <a:t> a todos poco tiempo, se pueda engañar a algunos todo el tiempo, pero no se puede engañar a todos todo el tiempo</a:t>
            </a:r>
            <a:r>
              <a:rPr lang="ja-JP" altLang="es-ES" sz="3200" b="1" i="1">
                <a:solidFill>
                  <a:srgbClr val="404040"/>
                </a:solidFill>
                <a:latin typeface="AntennaCond Bold" charset="0"/>
              </a:rPr>
              <a:t>”</a:t>
            </a:r>
            <a:endParaRPr lang="es-ES" sz="3200" b="1" i="1">
              <a:solidFill>
                <a:srgbClr val="404040"/>
              </a:solidFill>
              <a:latin typeface="AntennaCond Bold" charset="0"/>
            </a:endParaRPr>
          </a:p>
          <a:p>
            <a:pPr eaLnBrk="1" hangingPunct="1"/>
            <a:endParaRPr lang="es-ES" sz="3200" b="1" i="1">
              <a:solidFill>
                <a:srgbClr val="404040"/>
              </a:solidFill>
              <a:latin typeface="AntennaCond Bold" charset="0"/>
            </a:endParaRPr>
          </a:p>
          <a:p>
            <a:pPr eaLnBrk="1" hangingPunct="1"/>
            <a:r>
              <a:rPr lang="es-ES" sz="3200" b="1">
                <a:solidFill>
                  <a:srgbClr val="7F7F7F"/>
                </a:solidFill>
                <a:latin typeface="AntennaCond Bold" charset="0"/>
              </a:rPr>
              <a:t>John Fitzgerald Kennedy</a:t>
            </a:r>
          </a:p>
        </p:txBody>
      </p:sp>
      <p:pic>
        <p:nvPicPr>
          <p:cNvPr id="12185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23850" y="1484313"/>
            <a:ext cx="2201863" cy="2808287"/>
          </a:xfrm>
          <a:prstGeom prst="rect">
            <a:avLst/>
          </a:prstGeom>
          <a:noFill/>
          <a:ln w="57150">
            <a:solidFill>
              <a:schemeClr val="bg1">
                <a:lumMod val="75000"/>
              </a:schemeClr>
            </a:solidFill>
            <a:miter lim="800000"/>
            <a:headEnd/>
            <a:tailEnd/>
          </a:ln>
        </p:spPr>
      </p:pic>
      <p:sp>
        <p:nvSpPr>
          <p:cNvPr id="51208" name="11 CuadroTexto"/>
          <p:cNvSpPr txBox="1">
            <a:spLocks noChangeArrowheads="1"/>
          </p:cNvSpPr>
          <p:nvPr/>
        </p:nvSpPr>
        <p:spPr bwMode="auto">
          <a:xfrm>
            <a:off x="1331913" y="5373688"/>
            <a:ext cx="5738812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s-ES" sz="3600" b="1">
                <a:solidFill>
                  <a:srgbClr val="C00000"/>
                </a:solidFill>
                <a:latin typeface="AntennaCond Bold" charset="0"/>
              </a:rPr>
              <a:t>En Internet ya NO es posible</a:t>
            </a:r>
          </a:p>
        </p:txBody>
      </p:sp>
      <p:cxnSp>
        <p:nvCxnSpPr>
          <p:cNvPr id="11" name="9 Conector recto"/>
          <p:cNvCxnSpPr/>
          <p:nvPr/>
        </p:nvCxnSpPr>
        <p:spPr>
          <a:xfrm>
            <a:off x="107504" y="1124744"/>
            <a:ext cx="88569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Imagen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4353" y="162039"/>
            <a:ext cx="2095759" cy="890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5214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9592" y="5725478"/>
            <a:ext cx="2376263" cy="9438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9" name="Picture 5" descr="http://www.catolica.edu.sv/lti/download/2008/UNICAES_07_07_08_589X600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92280" y="5715774"/>
            <a:ext cx="936104" cy="953586"/>
          </a:xfrm>
          <a:prstGeom prst="rect">
            <a:avLst/>
          </a:prstGeom>
          <a:noFill/>
        </p:spPr>
      </p:pic>
      <p:cxnSp>
        <p:nvCxnSpPr>
          <p:cNvPr id="10" name="9 Conector recto"/>
          <p:cNvCxnSpPr/>
          <p:nvPr/>
        </p:nvCxnSpPr>
        <p:spPr>
          <a:xfrm>
            <a:off x="107504" y="1124744"/>
            <a:ext cx="88569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11 Conector recto"/>
          <p:cNvCxnSpPr/>
          <p:nvPr/>
        </p:nvCxnSpPr>
        <p:spPr>
          <a:xfrm>
            <a:off x="179512" y="5661248"/>
            <a:ext cx="88569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Imagen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4353" y="162039"/>
            <a:ext cx="2095759" cy="890697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525"/>
          <a:stretch/>
        </p:blipFill>
        <p:spPr>
          <a:xfrm>
            <a:off x="395536" y="1196752"/>
            <a:ext cx="8244408" cy="4336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4627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8 Rectángulo"/>
          <p:cNvSpPr/>
          <p:nvPr/>
        </p:nvSpPr>
        <p:spPr>
          <a:xfrm>
            <a:off x="0" y="6553200"/>
            <a:ext cx="9144000" cy="33178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52230" name="11 CuadroTexto"/>
          <p:cNvSpPr txBox="1">
            <a:spLocks noChangeArrowheads="1"/>
          </p:cNvSpPr>
          <p:nvPr/>
        </p:nvSpPr>
        <p:spPr bwMode="auto">
          <a:xfrm>
            <a:off x="1187624" y="3212976"/>
            <a:ext cx="609917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s-ES" sz="3600" b="1" dirty="0">
                <a:solidFill>
                  <a:srgbClr val="C00000"/>
                </a:solidFill>
                <a:latin typeface="AntennaCond Bold" charset="0"/>
              </a:rPr>
              <a:t>El usuario tiene todo el  poder</a:t>
            </a:r>
          </a:p>
        </p:txBody>
      </p:sp>
      <p:cxnSp>
        <p:nvCxnSpPr>
          <p:cNvPr id="10" name="9 Conector recto"/>
          <p:cNvCxnSpPr/>
          <p:nvPr/>
        </p:nvCxnSpPr>
        <p:spPr>
          <a:xfrm>
            <a:off x="107504" y="1124744"/>
            <a:ext cx="88569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agen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4353" y="162039"/>
            <a:ext cx="2095759" cy="890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31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8 Rectángulo"/>
          <p:cNvSpPr/>
          <p:nvPr/>
        </p:nvSpPr>
        <p:spPr>
          <a:xfrm>
            <a:off x="0" y="6553200"/>
            <a:ext cx="9144000" cy="33178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53256" name="11 CuadroTexto"/>
          <p:cNvSpPr txBox="1">
            <a:spLocks noChangeArrowheads="1"/>
          </p:cNvSpPr>
          <p:nvPr/>
        </p:nvSpPr>
        <p:spPr bwMode="auto">
          <a:xfrm>
            <a:off x="827088" y="1341438"/>
            <a:ext cx="4651375" cy="76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s-ES" sz="4400" b="1">
                <a:solidFill>
                  <a:srgbClr val="404040"/>
                </a:solidFill>
                <a:latin typeface="AntennaCond Bold" charset="0"/>
              </a:rPr>
              <a:t>Reputación online</a:t>
            </a:r>
          </a:p>
        </p:txBody>
      </p:sp>
      <p:sp>
        <p:nvSpPr>
          <p:cNvPr id="53257" name="9 CuadroTexto"/>
          <p:cNvSpPr txBox="1">
            <a:spLocks noChangeArrowheads="1"/>
          </p:cNvSpPr>
          <p:nvPr/>
        </p:nvSpPr>
        <p:spPr bwMode="auto">
          <a:xfrm>
            <a:off x="827088" y="2262188"/>
            <a:ext cx="7561262" cy="2677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s-ES" sz="2800" b="1" dirty="0">
                <a:solidFill>
                  <a:srgbClr val="404040"/>
                </a:solidFill>
                <a:latin typeface="AntennaCond Bold" charset="0"/>
              </a:rPr>
              <a:t>Es la combinación de un conjunto de técnicas que nos  permiten </a:t>
            </a:r>
            <a:r>
              <a:rPr lang="es-ES" sz="2800" b="1" dirty="0">
                <a:solidFill>
                  <a:srgbClr val="C00000"/>
                </a:solidFill>
                <a:latin typeface="AntennaCond Bold" charset="0"/>
              </a:rPr>
              <a:t>tener conocimiento</a:t>
            </a:r>
            <a:r>
              <a:rPr lang="es-ES" sz="2800" b="1" dirty="0">
                <a:solidFill>
                  <a:srgbClr val="404040"/>
                </a:solidFill>
                <a:latin typeface="AntennaCond Bold" charset="0"/>
              </a:rPr>
              <a:t>,  hacer un </a:t>
            </a:r>
            <a:r>
              <a:rPr lang="es-ES" sz="2800" b="1" dirty="0" smtClean="0">
                <a:solidFill>
                  <a:srgbClr val="C00000"/>
                </a:solidFill>
                <a:latin typeface="AntennaCond Bold" charset="0"/>
              </a:rPr>
              <a:t>seguimiento, </a:t>
            </a:r>
            <a:r>
              <a:rPr lang="es-ES" sz="2800" b="1" dirty="0">
                <a:solidFill>
                  <a:srgbClr val="C00000"/>
                </a:solidFill>
                <a:latin typeface="AntennaCond Bold" charset="0"/>
              </a:rPr>
              <a:t>control </a:t>
            </a:r>
            <a:r>
              <a:rPr lang="es-ES" sz="2800" b="1" dirty="0">
                <a:solidFill>
                  <a:srgbClr val="404040"/>
                </a:solidFill>
                <a:latin typeface="AntennaCond Bold" charset="0"/>
              </a:rPr>
              <a:t>y </a:t>
            </a:r>
            <a:r>
              <a:rPr lang="es-ES" sz="2800" b="1" dirty="0">
                <a:solidFill>
                  <a:srgbClr val="C00000"/>
                </a:solidFill>
                <a:latin typeface="AntennaCond Bold" charset="0"/>
              </a:rPr>
              <a:t>análisis</a:t>
            </a:r>
            <a:r>
              <a:rPr lang="es-ES" sz="2800" b="1" dirty="0">
                <a:solidFill>
                  <a:srgbClr val="404040"/>
                </a:solidFill>
                <a:latin typeface="AntennaCond Bold" charset="0"/>
              </a:rPr>
              <a:t> de toda la información que afecte a una empresa o persona física en la red </a:t>
            </a:r>
          </a:p>
        </p:txBody>
      </p:sp>
      <p:cxnSp>
        <p:nvCxnSpPr>
          <p:cNvPr id="12" name="9 Conector recto"/>
          <p:cNvCxnSpPr/>
          <p:nvPr/>
        </p:nvCxnSpPr>
        <p:spPr>
          <a:xfrm>
            <a:off x="107504" y="1124744"/>
            <a:ext cx="88569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Imagen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4353" y="162039"/>
            <a:ext cx="2095759" cy="890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1084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8 Rectángulo"/>
          <p:cNvSpPr/>
          <p:nvPr/>
        </p:nvSpPr>
        <p:spPr>
          <a:xfrm>
            <a:off x="0" y="6553200"/>
            <a:ext cx="9144000" cy="33178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56326" name="11 CuadroTexto"/>
          <p:cNvSpPr txBox="1">
            <a:spLocks noChangeArrowheads="1"/>
          </p:cNvSpPr>
          <p:nvPr/>
        </p:nvSpPr>
        <p:spPr bwMode="auto">
          <a:xfrm>
            <a:off x="611188" y="1052513"/>
            <a:ext cx="7813675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s-ES" sz="3600" b="1">
                <a:solidFill>
                  <a:srgbClr val="404040"/>
                </a:solidFill>
                <a:latin typeface="AntennaCond Bold" charset="0"/>
              </a:rPr>
              <a:t>¿Qué es trabajar la reputación online?</a:t>
            </a:r>
          </a:p>
        </p:txBody>
      </p:sp>
      <p:sp>
        <p:nvSpPr>
          <p:cNvPr id="56327" name="9 CuadroTexto"/>
          <p:cNvSpPr txBox="1">
            <a:spLocks noChangeArrowheads="1"/>
          </p:cNvSpPr>
          <p:nvPr/>
        </p:nvSpPr>
        <p:spPr bwMode="auto">
          <a:xfrm>
            <a:off x="684213" y="1556792"/>
            <a:ext cx="75596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s-ES" sz="2800" b="1" dirty="0">
                <a:solidFill>
                  <a:srgbClr val="7F7F7F"/>
                </a:solidFill>
                <a:latin typeface="AntennaCond Bold" charset="0"/>
              </a:rPr>
              <a:t>Tenemos 3 fases</a:t>
            </a:r>
          </a:p>
        </p:txBody>
      </p:sp>
      <p:pic>
        <p:nvPicPr>
          <p:cNvPr id="125954" name="Picture 2"/>
          <p:cNvPicPr>
            <a:picLocks noChangeAspect="1" noChangeArrowheads="1"/>
          </p:cNvPicPr>
          <p:nvPr/>
        </p:nvPicPr>
        <p:blipFill>
          <a:blip r:embed="rId3"/>
          <a:srcRect t="2066" b="4985"/>
          <a:stretch>
            <a:fillRect/>
          </a:stretch>
        </p:blipFill>
        <p:spPr bwMode="auto">
          <a:xfrm>
            <a:off x="1258888" y="2060848"/>
            <a:ext cx="6505575" cy="3902075"/>
          </a:xfrm>
          <a:prstGeom prst="rect">
            <a:avLst/>
          </a:prstGeom>
          <a:noFill/>
          <a:ln w="57150">
            <a:solidFill>
              <a:schemeClr val="bg1">
                <a:lumMod val="75000"/>
              </a:schemeClr>
            </a:solidFill>
            <a:miter lim="800000"/>
            <a:headEnd/>
            <a:tailEnd/>
          </a:ln>
        </p:spPr>
      </p:pic>
      <p:cxnSp>
        <p:nvCxnSpPr>
          <p:cNvPr id="11" name="9 Conector recto"/>
          <p:cNvCxnSpPr/>
          <p:nvPr/>
        </p:nvCxnSpPr>
        <p:spPr>
          <a:xfrm>
            <a:off x="107504" y="1124744"/>
            <a:ext cx="88569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Imagen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4353" y="162039"/>
            <a:ext cx="2095759" cy="890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3536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8 Rectángulo"/>
          <p:cNvSpPr/>
          <p:nvPr/>
        </p:nvSpPr>
        <p:spPr>
          <a:xfrm>
            <a:off x="0" y="6553200"/>
            <a:ext cx="9144000" cy="33178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cs typeface="Arial" charset="0"/>
            </a:endParaRPr>
          </a:p>
        </p:txBody>
      </p:sp>
      <p:pic>
        <p:nvPicPr>
          <p:cNvPr id="128002" name="Picture 2" descr="monica-trip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43213" y="1125538"/>
            <a:ext cx="5735637" cy="5111750"/>
          </a:xfrm>
          <a:prstGeom prst="rect">
            <a:avLst/>
          </a:prstGeom>
          <a:noFill/>
          <a:ln w="57150">
            <a:solidFill>
              <a:schemeClr val="bg1">
                <a:lumMod val="75000"/>
              </a:schemeClr>
            </a:solidFill>
            <a:miter lim="800000"/>
            <a:headEnd/>
            <a:tailEnd/>
          </a:ln>
        </p:spPr>
      </p:pic>
      <p:sp>
        <p:nvSpPr>
          <p:cNvPr id="59399" name="11 CuadroTexto"/>
          <p:cNvSpPr txBox="1">
            <a:spLocks noChangeArrowheads="1"/>
          </p:cNvSpPr>
          <p:nvPr/>
        </p:nvSpPr>
        <p:spPr bwMode="auto">
          <a:xfrm>
            <a:off x="468313" y="1052513"/>
            <a:ext cx="15684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s-ES" sz="2800" b="1">
                <a:solidFill>
                  <a:srgbClr val="404040"/>
                </a:solidFill>
                <a:latin typeface="AntennaCond Bold" charset="0"/>
              </a:rPr>
              <a:t>Ejemplo:</a:t>
            </a:r>
          </a:p>
        </p:txBody>
      </p:sp>
      <p:cxnSp>
        <p:nvCxnSpPr>
          <p:cNvPr id="10" name="9 Conector recto"/>
          <p:cNvCxnSpPr/>
          <p:nvPr/>
        </p:nvCxnSpPr>
        <p:spPr>
          <a:xfrm>
            <a:off x="107504" y="1124744"/>
            <a:ext cx="88569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agen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4353" y="162039"/>
            <a:ext cx="2095759" cy="890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6455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8 Rectángulo"/>
          <p:cNvSpPr/>
          <p:nvPr/>
        </p:nvSpPr>
        <p:spPr>
          <a:xfrm>
            <a:off x="0" y="6553200"/>
            <a:ext cx="9144000" cy="33178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72710" name="11 CuadroTexto"/>
          <p:cNvSpPr txBox="1">
            <a:spLocks noChangeArrowheads="1"/>
          </p:cNvSpPr>
          <p:nvPr/>
        </p:nvSpPr>
        <p:spPr bwMode="auto">
          <a:xfrm>
            <a:off x="1258888" y="1052513"/>
            <a:ext cx="6245225" cy="58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s-ES" sz="3200" b="1">
                <a:solidFill>
                  <a:srgbClr val="404040"/>
                </a:solidFill>
                <a:latin typeface="AntennaCond Bold" charset="0"/>
              </a:rPr>
              <a:t>¿Cómo trabajamos la reputación?</a:t>
            </a:r>
          </a:p>
        </p:txBody>
      </p:sp>
      <p:pic>
        <p:nvPicPr>
          <p:cNvPr id="166914" name="Picture 2" descr="GRATUITAS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31913" y="1844675"/>
            <a:ext cx="6335712" cy="4403725"/>
          </a:xfrm>
          <a:prstGeom prst="rect">
            <a:avLst/>
          </a:prstGeom>
          <a:noFill/>
          <a:ln w="57150">
            <a:solidFill>
              <a:schemeClr val="bg1">
                <a:lumMod val="65000"/>
              </a:schemeClr>
            </a:solidFill>
            <a:miter lim="800000"/>
            <a:headEnd/>
            <a:tailEnd/>
          </a:ln>
        </p:spPr>
      </p:pic>
      <p:cxnSp>
        <p:nvCxnSpPr>
          <p:cNvPr id="10" name="9 Conector recto"/>
          <p:cNvCxnSpPr/>
          <p:nvPr/>
        </p:nvCxnSpPr>
        <p:spPr>
          <a:xfrm>
            <a:off x="107504" y="1124744"/>
            <a:ext cx="88569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agen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4353" y="162039"/>
            <a:ext cx="2095759" cy="890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5560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8 Rectángulo"/>
          <p:cNvSpPr/>
          <p:nvPr/>
        </p:nvSpPr>
        <p:spPr>
          <a:xfrm>
            <a:off x="0" y="6553200"/>
            <a:ext cx="9144000" cy="33178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74758" name="11 CuadroTexto"/>
          <p:cNvSpPr txBox="1">
            <a:spLocks noChangeArrowheads="1"/>
          </p:cNvSpPr>
          <p:nvPr/>
        </p:nvSpPr>
        <p:spPr bwMode="auto">
          <a:xfrm>
            <a:off x="900113" y="1052513"/>
            <a:ext cx="7188200" cy="58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s-ES" sz="3200" b="1" dirty="0">
                <a:solidFill>
                  <a:srgbClr val="404040"/>
                </a:solidFill>
                <a:latin typeface="AntennaCond Bold" charset="0"/>
              </a:rPr>
              <a:t>Optimizar las herramientas disponibles</a:t>
            </a:r>
          </a:p>
        </p:txBody>
      </p:sp>
      <p:pic>
        <p:nvPicPr>
          <p:cNvPr id="168962" name="Picture 2" descr="embudo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19250" y="1916113"/>
            <a:ext cx="5616575" cy="4184650"/>
          </a:xfrm>
          <a:prstGeom prst="rect">
            <a:avLst/>
          </a:prstGeom>
          <a:noFill/>
          <a:ln w="57150">
            <a:solidFill>
              <a:schemeClr val="bg1">
                <a:lumMod val="65000"/>
              </a:schemeClr>
            </a:solidFill>
            <a:miter lim="800000"/>
            <a:headEnd/>
            <a:tailEnd/>
          </a:ln>
        </p:spPr>
      </p:pic>
      <p:cxnSp>
        <p:nvCxnSpPr>
          <p:cNvPr id="10" name="9 Conector recto"/>
          <p:cNvCxnSpPr/>
          <p:nvPr/>
        </p:nvCxnSpPr>
        <p:spPr>
          <a:xfrm>
            <a:off x="107504" y="1124744"/>
            <a:ext cx="88569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agen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4353" y="162039"/>
            <a:ext cx="2095759" cy="890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9624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8 Rectángulo"/>
          <p:cNvSpPr/>
          <p:nvPr/>
        </p:nvSpPr>
        <p:spPr>
          <a:xfrm>
            <a:off x="0" y="6553200"/>
            <a:ext cx="9144000" cy="33178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76806" name="11 CuadroTexto"/>
          <p:cNvSpPr txBox="1">
            <a:spLocks noChangeArrowheads="1"/>
          </p:cNvSpPr>
          <p:nvPr/>
        </p:nvSpPr>
        <p:spPr bwMode="auto">
          <a:xfrm>
            <a:off x="684213" y="1052513"/>
            <a:ext cx="372268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s-ES" sz="2800" b="1" dirty="0">
                <a:solidFill>
                  <a:srgbClr val="404040"/>
                </a:solidFill>
                <a:latin typeface="AntennaCond Bold" charset="0"/>
              </a:rPr>
              <a:t>Pasos que seguiremos:</a:t>
            </a:r>
          </a:p>
        </p:txBody>
      </p:sp>
      <p:sp>
        <p:nvSpPr>
          <p:cNvPr id="76808" name="10 CuadroTexto"/>
          <p:cNvSpPr txBox="1">
            <a:spLocks noChangeArrowheads="1"/>
          </p:cNvSpPr>
          <p:nvPr/>
        </p:nvSpPr>
        <p:spPr bwMode="auto">
          <a:xfrm>
            <a:off x="684213" y="1844675"/>
            <a:ext cx="8135937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indent="-5143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s-ES" sz="2400" b="1">
                <a:solidFill>
                  <a:srgbClr val="404040"/>
                </a:solidFill>
                <a:latin typeface="AntennaCond Bold" charset="0"/>
              </a:rPr>
              <a:t> Crear listado de palabras clave o keywords relacionadas con la empresa.  Por ejemplo:</a:t>
            </a:r>
          </a:p>
        </p:txBody>
      </p:sp>
      <p:sp>
        <p:nvSpPr>
          <p:cNvPr id="76809" name="12 CuadroTexto"/>
          <p:cNvSpPr txBox="1">
            <a:spLocks noChangeArrowheads="1"/>
          </p:cNvSpPr>
          <p:nvPr/>
        </p:nvSpPr>
        <p:spPr bwMode="auto">
          <a:xfrm>
            <a:off x="3275856" y="3356992"/>
            <a:ext cx="312896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s-ES" b="1" dirty="0">
                <a:solidFill>
                  <a:srgbClr val="C00000"/>
                </a:solidFill>
                <a:latin typeface="AntennaCond Bold" charset="0"/>
              </a:rPr>
              <a:t>Coca cola, cocacola, coca-cola</a:t>
            </a:r>
          </a:p>
        </p:txBody>
      </p:sp>
      <p:sp>
        <p:nvSpPr>
          <p:cNvPr id="76811" name="14 CuadroTexto"/>
          <p:cNvSpPr txBox="1">
            <a:spLocks noChangeArrowheads="1"/>
          </p:cNvSpPr>
          <p:nvPr/>
        </p:nvSpPr>
        <p:spPr bwMode="auto">
          <a:xfrm>
            <a:off x="755650" y="2852738"/>
            <a:ext cx="7993063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indent="-5143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s-ES" sz="2400" b="1" dirty="0">
                <a:solidFill>
                  <a:srgbClr val="A6A6A6"/>
                </a:solidFill>
                <a:latin typeface="AntennaCond Bold" charset="0"/>
              </a:rPr>
              <a:t>a. </a:t>
            </a:r>
            <a:r>
              <a:rPr lang="es-ES" sz="2400" b="1" dirty="0">
                <a:solidFill>
                  <a:srgbClr val="404040"/>
                </a:solidFill>
                <a:latin typeface="AntennaCond Bold" charset="0"/>
              </a:rPr>
              <a:t>Nombre de la empresa y sus posibles combinaciones:</a:t>
            </a:r>
          </a:p>
        </p:txBody>
      </p:sp>
      <p:sp>
        <p:nvSpPr>
          <p:cNvPr id="76812" name="15 CuadroTexto"/>
          <p:cNvSpPr txBox="1">
            <a:spLocks noChangeArrowheads="1"/>
          </p:cNvSpPr>
          <p:nvPr/>
        </p:nvSpPr>
        <p:spPr bwMode="auto">
          <a:xfrm>
            <a:off x="755650" y="3830638"/>
            <a:ext cx="7993063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indent="-5143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s-ES" sz="2400" b="1">
                <a:solidFill>
                  <a:srgbClr val="A6A6A6"/>
                </a:solidFill>
                <a:latin typeface="AntennaCond Bold" charset="0"/>
              </a:rPr>
              <a:t>b. </a:t>
            </a:r>
            <a:r>
              <a:rPr lang="es-ES" sz="2400" b="1">
                <a:solidFill>
                  <a:srgbClr val="404040"/>
                </a:solidFill>
                <a:latin typeface="AntennaCond Bold" charset="0"/>
              </a:rPr>
              <a:t>Marcas, productos, servicios: </a:t>
            </a:r>
          </a:p>
        </p:txBody>
      </p:sp>
      <p:sp>
        <p:nvSpPr>
          <p:cNvPr id="76813" name="16 CuadroTexto"/>
          <p:cNvSpPr txBox="1">
            <a:spLocks noChangeArrowheads="1"/>
          </p:cNvSpPr>
          <p:nvPr/>
        </p:nvSpPr>
        <p:spPr bwMode="auto">
          <a:xfrm>
            <a:off x="2124075" y="4365625"/>
            <a:ext cx="44608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s-ES" b="1">
                <a:solidFill>
                  <a:srgbClr val="C00000"/>
                </a:solidFill>
                <a:latin typeface="AntennaCond Bold" charset="0"/>
              </a:rPr>
              <a:t>Ford, coches, monovolumen, cambio aceite</a:t>
            </a:r>
          </a:p>
        </p:txBody>
      </p:sp>
      <p:sp>
        <p:nvSpPr>
          <p:cNvPr id="76814" name="17 CuadroTexto"/>
          <p:cNvSpPr txBox="1">
            <a:spLocks noChangeArrowheads="1"/>
          </p:cNvSpPr>
          <p:nvPr/>
        </p:nvSpPr>
        <p:spPr bwMode="auto">
          <a:xfrm>
            <a:off x="755650" y="4767263"/>
            <a:ext cx="7993063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indent="-5143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s-ES" sz="2400" b="1">
                <a:solidFill>
                  <a:srgbClr val="A6A6A6"/>
                </a:solidFill>
                <a:latin typeface="AntennaCond Bold" charset="0"/>
              </a:rPr>
              <a:t>c. </a:t>
            </a:r>
            <a:r>
              <a:rPr lang="es-ES" sz="2400" b="1">
                <a:solidFill>
                  <a:srgbClr val="404040"/>
                </a:solidFill>
                <a:latin typeface="AntennaCond Bold" charset="0"/>
              </a:rPr>
              <a:t>Slogan</a:t>
            </a:r>
          </a:p>
        </p:txBody>
      </p:sp>
      <p:sp>
        <p:nvSpPr>
          <p:cNvPr id="76815" name="18 CuadroTexto"/>
          <p:cNvSpPr txBox="1">
            <a:spLocks noChangeArrowheads="1"/>
          </p:cNvSpPr>
          <p:nvPr/>
        </p:nvSpPr>
        <p:spPr bwMode="auto">
          <a:xfrm>
            <a:off x="755650" y="5272088"/>
            <a:ext cx="7993063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indent="-5143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s-ES" sz="2400" b="1">
                <a:solidFill>
                  <a:srgbClr val="A6A6A6"/>
                </a:solidFill>
                <a:latin typeface="AntennaCond Bold" charset="0"/>
              </a:rPr>
              <a:t>d. </a:t>
            </a:r>
            <a:r>
              <a:rPr lang="es-ES" sz="2400" b="1">
                <a:solidFill>
                  <a:srgbClr val="404040"/>
                </a:solidFill>
                <a:latin typeface="AntennaCond Bold" charset="0"/>
              </a:rPr>
              <a:t>Competencia</a:t>
            </a:r>
          </a:p>
        </p:txBody>
      </p:sp>
      <p:sp>
        <p:nvSpPr>
          <p:cNvPr id="76816" name="19 CuadroTexto"/>
          <p:cNvSpPr txBox="1">
            <a:spLocks noChangeArrowheads="1"/>
          </p:cNvSpPr>
          <p:nvPr/>
        </p:nvSpPr>
        <p:spPr bwMode="auto">
          <a:xfrm>
            <a:off x="755650" y="5775325"/>
            <a:ext cx="799306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indent="-5143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s-ES" sz="2400" b="1">
                <a:solidFill>
                  <a:srgbClr val="A6A6A6"/>
                </a:solidFill>
                <a:latin typeface="AntennaCond Bold" charset="0"/>
              </a:rPr>
              <a:t>e. </a:t>
            </a:r>
            <a:r>
              <a:rPr lang="es-ES" sz="2400" b="1">
                <a:solidFill>
                  <a:srgbClr val="404040"/>
                </a:solidFill>
                <a:latin typeface="AntennaCond Bold" charset="0"/>
              </a:rPr>
              <a:t>Clientes, socios, proveedores</a:t>
            </a:r>
          </a:p>
        </p:txBody>
      </p:sp>
      <p:cxnSp>
        <p:nvCxnSpPr>
          <p:cNvPr id="19" name="9 Conector recto"/>
          <p:cNvCxnSpPr/>
          <p:nvPr/>
        </p:nvCxnSpPr>
        <p:spPr>
          <a:xfrm>
            <a:off x="107504" y="1124744"/>
            <a:ext cx="88569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Imagen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4353" y="162039"/>
            <a:ext cx="2095759" cy="890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2969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8 Rectángulo"/>
          <p:cNvSpPr/>
          <p:nvPr/>
        </p:nvSpPr>
        <p:spPr>
          <a:xfrm>
            <a:off x="0" y="6553200"/>
            <a:ext cx="9144000" cy="33178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77830" name="11 CuadroTexto"/>
          <p:cNvSpPr txBox="1">
            <a:spLocks noChangeArrowheads="1"/>
          </p:cNvSpPr>
          <p:nvPr/>
        </p:nvSpPr>
        <p:spPr bwMode="auto">
          <a:xfrm>
            <a:off x="684213" y="1052513"/>
            <a:ext cx="372268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s-ES" sz="2800" b="1">
                <a:solidFill>
                  <a:srgbClr val="404040"/>
                </a:solidFill>
                <a:latin typeface="AntennaCond Bold" charset="0"/>
              </a:rPr>
              <a:t>Pasos que seguiremos:</a:t>
            </a:r>
          </a:p>
        </p:txBody>
      </p:sp>
      <p:sp>
        <p:nvSpPr>
          <p:cNvPr id="77832" name="10 CuadroTexto"/>
          <p:cNvSpPr txBox="1">
            <a:spLocks noChangeArrowheads="1"/>
          </p:cNvSpPr>
          <p:nvPr/>
        </p:nvSpPr>
        <p:spPr bwMode="auto">
          <a:xfrm>
            <a:off x="684213" y="1844675"/>
            <a:ext cx="79914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indent="-5143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s-ES" sz="2400" b="1">
                <a:solidFill>
                  <a:srgbClr val="404040"/>
                </a:solidFill>
                <a:latin typeface="AntennaCond Bold" charset="0"/>
              </a:rPr>
              <a:t>Añadimos las palabras clave a Google Alerts</a:t>
            </a:r>
          </a:p>
        </p:txBody>
      </p:sp>
      <p:sp>
        <p:nvSpPr>
          <p:cNvPr id="77833" name="12 CuadroTexto"/>
          <p:cNvSpPr txBox="1">
            <a:spLocks noChangeArrowheads="1"/>
          </p:cNvSpPr>
          <p:nvPr/>
        </p:nvSpPr>
        <p:spPr bwMode="auto">
          <a:xfrm>
            <a:off x="684213" y="2276475"/>
            <a:ext cx="26114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s-ES" b="1">
                <a:solidFill>
                  <a:srgbClr val="C00000"/>
                </a:solidFill>
                <a:latin typeface="AntennaCond Bold" charset="0"/>
              </a:rPr>
              <a:t>www.google.com/alerts</a:t>
            </a:r>
          </a:p>
        </p:txBody>
      </p:sp>
      <p:pic>
        <p:nvPicPr>
          <p:cNvPr id="169986" name="Picture 2" descr="alert2"/>
          <p:cNvPicPr>
            <a:picLocks noChangeAspect="1" noChangeArrowheads="1"/>
          </p:cNvPicPr>
          <p:nvPr/>
        </p:nvPicPr>
        <p:blipFill>
          <a:blip r:embed="rId3"/>
          <a:srcRect r="3036" b="12962"/>
          <a:stretch>
            <a:fillRect/>
          </a:stretch>
        </p:blipFill>
        <p:spPr bwMode="auto">
          <a:xfrm>
            <a:off x="323850" y="3284538"/>
            <a:ext cx="8496300" cy="2520950"/>
          </a:xfrm>
          <a:prstGeom prst="rect">
            <a:avLst/>
          </a:prstGeom>
          <a:noFill/>
          <a:ln w="57150">
            <a:solidFill>
              <a:schemeClr val="bg1">
                <a:lumMod val="65000"/>
              </a:schemeClr>
            </a:solidFill>
            <a:miter lim="800000"/>
            <a:headEnd/>
            <a:tailEnd/>
          </a:ln>
        </p:spPr>
      </p:pic>
      <p:cxnSp>
        <p:nvCxnSpPr>
          <p:cNvPr id="14" name="9 Conector recto"/>
          <p:cNvCxnSpPr/>
          <p:nvPr/>
        </p:nvCxnSpPr>
        <p:spPr>
          <a:xfrm>
            <a:off x="107504" y="1124744"/>
            <a:ext cx="88569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Imagen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4353" y="162039"/>
            <a:ext cx="2095759" cy="890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5819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8 Rectángulo"/>
          <p:cNvSpPr/>
          <p:nvPr/>
        </p:nvSpPr>
        <p:spPr>
          <a:xfrm>
            <a:off x="0" y="6553200"/>
            <a:ext cx="9144000" cy="33178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86022" name="11 CuadroTexto"/>
          <p:cNvSpPr txBox="1">
            <a:spLocks noChangeArrowheads="1"/>
          </p:cNvSpPr>
          <p:nvPr/>
        </p:nvSpPr>
        <p:spPr bwMode="auto">
          <a:xfrm>
            <a:off x="684213" y="1052513"/>
            <a:ext cx="372268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s-ES" sz="2800" b="1">
                <a:solidFill>
                  <a:srgbClr val="404040"/>
                </a:solidFill>
                <a:latin typeface="AntennaCond Bold" charset="0"/>
              </a:rPr>
              <a:t>Pasos que seguiremos:</a:t>
            </a:r>
          </a:p>
        </p:txBody>
      </p:sp>
      <p:sp>
        <p:nvSpPr>
          <p:cNvPr id="86024" name="10 CuadroTexto"/>
          <p:cNvSpPr txBox="1">
            <a:spLocks noChangeArrowheads="1"/>
          </p:cNvSpPr>
          <p:nvPr/>
        </p:nvSpPr>
        <p:spPr bwMode="auto">
          <a:xfrm>
            <a:off x="684213" y="1844675"/>
            <a:ext cx="79914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indent="-5143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s-ES" sz="2400" b="1">
                <a:solidFill>
                  <a:srgbClr val="404040"/>
                </a:solidFill>
                <a:latin typeface="AntennaCond Bold" charset="0"/>
              </a:rPr>
              <a:t>Analizamos las redes sociales</a:t>
            </a:r>
          </a:p>
        </p:txBody>
      </p:sp>
      <p:sp>
        <p:nvSpPr>
          <p:cNvPr id="86025" name="12 CuadroTexto"/>
          <p:cNvSpPr txBox="1">
            <a:spLocks noChangeArrowheads="1"/>
          </p:cNvSpPr>
          <p:nvPr/>
        </p:nvSpPr>
        <p:spPr bwMode="auto">
          <a:xfrm>
            <a:off x="684213" y="2276475"/>
            <a:ext cx="26987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s-ES" b="1">
                <a:solidFill>
                  <a:srgbClr val="C00000"/>
                </a:solidFill>
                <a:latin typeface="AntennaCond Bold" charset="0"/>
              </a:rPr>
              <a:t>www.socialmention.com</a:t>
            </a:r>
          </a:p>
        </p:txBody>
      </p:sp>
      <p:pic>
        <p:nvPicPr>
          <p:cNvPr id="21" name="Picture 20" descr="1.png"/>
          <p:cNvPicPr>
            <a:picLocks noChangeAspect="1"/>
          </p:cNvPicPr>
          <p:nvPr/>
        </p:nvPicPr>
        <p:blipFill>
          <a:blip r:embed="rId3"/>
          <a:srcRect b="71111"/>
          <a:stretch>
            <a:fillRect/>
          </a:stretch>
        </p:blipFill>
        <p:spPr>
          <a:xfrm>
            <a:off x="755650" y="2924175"/>
            <a:ext cx="6824663" cy="3509963"/>
          </a:xfrm>
          <a:prstGeom prst="rect">
            <a:avLst/>
          </a:prstGeom>
          <a:ln w="5715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22" name="16 Flecha derecha"/>
          <p:cNvSpPr/>
          <p:nvPr/>
        </p:nvSpPr>
        <p:spPr>
          <a:xfrm rot="5400000">
            <a:off x="6839744" y="3032919"/>
            <a:ext cx="431800" cy="503238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cs typeface="Arial" charset="0"/>
            </a:endParaRPr>
          </a:p>
        </p:txBody>
      </p:sp>
      <p:pic>
        <p:nvPicPr>
          <p:cNvPr id="1045" name="Picture 21" descr="social mention-5JPG"/>
          <p:cNvPicPr>
            <a:picLocks noChangeAspect="1" noChangeArrowheads="1"/>
          </p:cNvPicPr>
          <p:nvPr/>
        </p:nvPicPr>
        <p:blipFill>
          <a:blip r:embed="rId4"/>
          <a:srcRect l="10666" r="13335"/>
          <a:stretch>
            <a:fillRect/>
          </a:stretch>
        </p:blipFill>
        <p:spPr bwMode="auto">
          <a:xfrm>
            <a:off x="5795963" y="1198885"/>
            <a:ext cx="2447925" cy="1870075"/>
          </a:xfrm>
          <a:prstGeom prst="rect">
            <a:avLst/>
          </a:prstGeom>
          <a:noFill/>
          <a:ln w="57150">
            <a:solidFill>
              <a:schemeClr val="bg1">
                <a:lumMod val="75000"/>
              </a:schemeClr>
            </a:solidFill>
            <a:miter lim="800000"/>
            <a:headEnd/>
            <a:tailEnd/>
          </a:ln>
        </p:spPr>
      </p:pic>
      <p:cxnSp>
        <p:nvCxnSpPr>
          <p:cNvPr id="16" name="9 Conector recto"/>
          <p:cNvCxnSpPr/>
          <p:nvPr/>
        </p:nvCxnSpPr>
        <p:spPr>
          <a:xfrm>
            <a:off x="107504" y="1124744"/>
            <a:ext cx="88569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Imagen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84353" y="162039"/>
            <a:ext cx="2095759" cy="890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4808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8 Rectángulo"/>
          <p:cNvSpPr/>
          <p:nvPr/>
        </p:nvSpPr>
        <p:spPr>
          <a:xfrm>
            <a:off x="0" y="6553200"/>
            <a:ext cx="9144000" cy="33178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cs typeface="Arial" charset="0"/>
            </a:endParaRPr>
          </a:p>
        </p:txBody>
      </p:sp>
      <p:pic>
        <p:nvPicPr>
          <p:cNvPr id="18227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63713" y="1989138"/>
            <a:ext cx="4968875" cy="3797300"/>
          </a:xfrm>
          <a:prstGeom prst="rect">
            <a:avLst/>
          </a:prstGeom>
          <a:noFill/>
          <a:ln w="57150">
            <a:solidFill>
              <a:schemeClr val="bg1">
                <a:lumMod val="65000"/>
              </a:schemeClr>
            </a:solidFill>
            <a:miter lim="800000"/>
            <a:headEnd/>
            <a:tailEnd/>
          </a:ln>
        </p:spPr>
      </p:pic>
      <p:sp>
        <p:nvSpPr>
          <p:cNvPr id="11" name="10 Llamada de nube"/>
          <p:cNvSpPr/>
          <p:nvPr/>
        </p:nvSpPr>
        <p:spPr>
          <a:xfrm>
            <a:off x="4787900" y="1341438"/>
            <a:ext cx="2160588" cy="1366837"/>
          </a:xfrm>
          <a:prstGeom prst="cloudCallou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89096" name="12 CuadroTexto"/>
          <p:cNvSpPr txBox="1">
            <a:spLocks noChangeArrowheads="1"/>
          </p:cNvSpPr>
          <p:nvPr/>
        </p:nvSpPr>
        <p:spPr bwMode="auto">
          <a:xfrm rot="-343529">
            <a:off x="5148263" y="1700213"/>
            <a:ext cx="1371600" cy="58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s-ES" sz="3200">
                <a:solidFill>
                  <a:schemeClr val="bg1"/>
                </a:solidFill>
                <a:latin typeface="AntennaCond Bold" charset="0"/>
              </a:rPr>
              <a:t>uffffff</a:t>
            </a:r>
          </a:p>
        </p:txBody>
      </p:sp>
      <p:sp>
        <p:nvSpPr>
          <p:cNvPr id="14" name="13 Rectángulo"/>
          <p:cNvSpPr/>
          <p:nvPr/>
        </p:nvSpPr>
        <p:spPr>
          <a:xfrm>
            <a:off x="4787900" y="5157788"/>
            <a:ext cx="2305050" cy="79216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89098" name="14 CuadroTexto"/>
          <p:cNvSpPr txBox="1">
            <a:spLocks noChangeArrowheads="1"/>
          </p:cNvSpPr>
          <p:nvPr/>
        </p:nvSpPr>
        <p:spPr bwMode="auto">
          <a:xfrm>
            <a:off x="4948238" y="5300663"/>
            <a:ext cx="19272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s-ES" sz="2800" b="1">
                <a:solidFill>
                  <a:srgbClr val="404040"/>
                </a:solidFill>
                <a:latin typeface="AntennaCond Bold" charset="0"/>
              </a:rPr>
              <a:t>¿aburrido?</a:t>
            </a:r>
          </a:p>
        </p:txBody>
      </p:sp>
      <p:cxnSp>
        <p:nvCxnSpPr>
          <p:cNvPr id="13" name="9 Conector recto"/>
          <p:cNvCxnSpPr/>
          <p:nvPr/>
        </p:nvCxnSpPr>
        <p:spPr>
          <a:xfrm>
            <a:off x="107504" y="1124744"/>
            <a:ext cx="88569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Imagen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4353" y="162039"/>
            <a:ext cx="2095759" cy="890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6321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9592" y="5725478"/>
            <a:ext cx="2376263" cy="9438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9" name="Picture 5" descr="http://www.catolica.edu.sv/lti/download/2008/UNICAES_07_07_08_589X600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92280" y="5715774"/>
            <a:ext cx="936104" cy="953586"/>
          </a:xfrm>
          <a:prstGeom prst="rect">
            <a:avLst/>
          </a:prstGeom>
          <a:noFill/>
        </p:spPr>
      </p:pic>
      <p:cxnSp>
        <p:nvCxnSpPr>
          <p:cNvPr id="10" name="9 Conector recto"/>
          <p:cNvCxnSpPr/>
          <p:nvPr/>
        </p:nvCxnSpPr>
        <p:spPr>
          <a:xfrm>
            <a:off x="107504" y="1124744"/>
            <a:ext cx="88569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11 Conector recto"/>
          <p:cNvCxnSpPr/>
          <p:nvPr/>
        </p:nvCxnSpPr>
        <p:spPr>
          <a:xfrm>
            <a:off x="179512" y="5661248"/>
            <a:ext cx="88569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Imagen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4353" y="162039"/>
            <a:ext cx="2095759" cy="890697"/>
          </a:xfrm>
          <a:prstGeom prst="rect">
            <a:avLst/>
          </a:prstGeom>
        </p:spPr>
      </p:pic>
      <p:sp>
        <p:nvSpPr>
          <p:cNvPr id="6" name="Títu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Paradigmas de la web 2.0</a:t>
            </a:r>
            <a:endParaRPr lang="es-ES" dirty="0"/>
          </a:p>
        </p:txBody>
      </p:sp>
      <p:sp>
        <p:nvSpPr>
          <p:cNvPr id="7" name="Marcador de texto 6"/>
          <p:cNvSpPr>
            <a:spLocks noGrp="1"/>
          </p:cNvSpPr>
          <p:nvPr>
            <p:ph type="body" idx="1"/>
          </p:nvPr>
        </p:nvSpPr>
        <p:spPr>
          <a:xfrm>
            <a:off x="179512" y="2348880"/>
            <a:ext cx="8712968" cy="3041302"/>
          </a:xfrm>
        </p:spPr>
        <p:txBody>
          <a:bodyPr>
            <a:noAutofit/>
          </a:bodyPr>
          <a:lstStyle/>
          <a:p>
            <a:pPr marL="571500" indent="-571500">
              <a:lnSpc>
                <a:spcPct val="80000"/>
              </a:lnSpc>
              <a:buFont typeface="Arial"/>
              <a:buChar char="•"/>
            </a:pPr>
            <a:endParaRPr lang="es-MX" sz="3600" dirty="0" smtClean="0"/>
          </a:p>
          <a:p>
            <a:pPr marL="571500" indent="-571500">
              <a:lnSpc>
                <a:spcPct val="80000"/>
              </a:lnSpc>
              <a:buFont typeface="Arial"/>
              <a:buChar char="•"/>
            </a:pPr>
            <a:r>
              <a:rPr lang="es-MX" sz="3600" dirty="0" smtClean="0"/>
              <a:t>La </a:t>
            </a:r>
            <a:r>
              <a:rPr lang="es-MX" sz="3600" dirty="0"/>
              <a:t>red pasó de ser un medio de información a uno de </a:t>
            </a:r>
            <a:r>
              <a:rPr lang="es-MX" sz="3600" i="1" dirty="0">
                <a:solidFill>
                  <a:srgbClr val="FF0000"/>
                </a:solidFill>
              </a:rPr>
              <a:t>interacción</a:t>
            </a:r>
          </a:p>
          <a:p>
            <a:pPr marL="571500" indent="-571500">
              <a:lnSpc>
                <a:spcPct val="80000"/>
              </a:lnSpc>
              <a:buFont typeface="Arial"/>
              <a:buChar char="•"/>
            </a:pPr>
            <a:r>
              <a:rPr lang="es-MX" sz="3600" dirty="0"/>
              <a:t>Aprovechar/explotar la inteligencia colectiva</a:t>
            </a:r>
          </a:p>
          <a:p>
            <a:pPr marL="571500" indent="-571500">
              <a:lnSpc>
                <a:spcPct val="80000"/>
              </a:lnSpc>
              <a:buFont typeface="Arial"/>
              <a:buChar char="•"/>
            </a:pPr>
            <a:r>
              <a:rPr lang="es-MX" sz="3600" dirty="0"/>
              <a:t>Del dominio absoluto de la empresa al escenario del </a:t>
            </a:r>
            <a:r>
              <a:rPr lang="es-MX" sz="3600" dirty="0" smtClean="0"/>
              <a:t>usuario</a:t>
            </a:r>
            <a:endParaRPr lang="es-MX" sz="3600" dirty="0"/>
          </a:p>
        </p:txBody>
      </p:sp>
    </p:spTree>
    <p:extLst>
      <p:ext uri="{BB962C8B-B14F-4D97-AF65-F5344CB8AC3E}">
        <p14:creationId xmlns:p14="http://schemas.microsoft.com/office/powerpoint/2010/main" val="26355762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8 Rectángulo"/>
          <p:cNvSpPr/>
          <p:nvPr/>
        </p:nvSpPr>
        <p:spPr>
          <a:xfrm>
            <a:off x="0" y="6553200"/>
            <a:ext cx="9144000" cy="33178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99335" name="11 CuadroTexto"/>
          <p:cNvSpPr txBox="1">
            <a:spLocks noChangeArrowheads="1"/>
          </p:cNvSpPr>
          <p:nvPr/>
        </p:nvSpPr>
        <p:spPr bwMode="auto">
          <a:xfrm>
            <a:off x="323850" y="1187450"/>
            <a:ext cx="8640638" cy="584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s-ES" sz="3200" b="1" dirty="0">
                <a:solidFill>
                  <a:schemeClr val="bg1"/>
                </a:solidFill>
                <a:latin typeface="AntennaCond Bold" charset="0"/>
              </a:rPr>
              <a:t>	</a:t>
            </a:r>
            <a:r>
              <a:rPr lang="es-ES" sz="3200" b="1" dirty="0" smtClean="0">
                <a:solidFill>
                  <a:schemeClr val="bg1"/>
                </a:solidFill>
                <a:latin typeface="AntennaCond Bold" charset="0"/>
              </a:rPr>
              <a:t>  </a:t>
            </a:r>
            <a:r>
              <a:rPr lang="es-ES" sz="3200" b="1" dirty="0">
                <a:solidFill>
                  <a:srgbClr val="404040"/>
                </a:solidFill>
                <a:latin typeface="AntennaCond Bold" charset="0"/>
              </a:rPr>
              <a:t>¿Qué </a:t>
            </a:r>
            <a:r>
              <a:rPr lang="es-ES" sz="3200" b="1" dirty="0" smtClean="0">
                <a:solidFill>
                  <a:srgbClr val="404040"/>
                </a:solidFill>
                <a:latin typeface="AntennaCond Bold" charset="0"/>
              </a:rPr>
              <a:t>es primero?</a:t>
            </a:r>
            <a:endParaRPr lang="es-ES" sz="3200" b="1" dirty="0">
              <a:solidFill>
                <a:srgbClr val="404040"/>
              </a:solidFill>
              <a:latin typeface="AntennaCond Bold" charset="0"/>
            </a:endParaRPr>
          </a:p>
        </p:txBody>
      </p:sp>
      <p:sp>
        <p:nvSpPr>
          <p:cNvPr id="104456" name="9 CuadroTexto"/>
          <p:cNvSpPr txBox="1">
            <a:spLocks noChangeArrowheads="1"/>
          </p:cNvSpPr>
          <p:nvPr/>
        </p:nvSpPr>
        <p:spPr bwMode="auto">
          <a:xfrm>
            <a:off x="990600" y="1882775"/>
            <a:ext cx="72009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s-ES" sz="2000" b="1">
                <a:solidFill>
                  <a:srgbClr val="7F7F7F"/>
                </a:solidFill>
                <a:latin typeface="AntennaCond Bold" charset="0"/>
              </a:rPr>
              <a:t>Siempre estamos buscando la manera de </a:t>
            </a:r>
            <a:r>
              <a:rPr lang="es-ES" sz="2000" b="1">
                <a:solidFill>
                  <a:srgbClr val="C00000"/>
                </a:solidFill>
                <a:latin typeface="AntennaCond Bold" charset="0"/>
              </a:rPr>
              <a:t>llegar al éxito </a:t>
            </a:r>
            <a:r>
              <a:rPr lang="es-ES" sz="2000" b="1">
                <a:solidFill>
                  <a:srgbClr val="7F7F7F"/>
                </a:solidFill>
                <a:latin typeface="AntennaCond Bold" charset="0"/>
              </a:rPr>
              <a:t>al </a:t>
            </a:r>
            <a:r>
              <a:rPr lang="es-ES" sz="2000" b="1">
                <a:solidFill>
                  <a:srgbClr val="C00000"/>
                </a:solidFill>
                <a:latin typeface="AntennaCond Bold" charset="0"/>
              </a:rPr>
              <a:t>menor coste </a:t>
            </a:r>
            <a:r>
              <a:rPr lang="es-ES" sz="2000" b="1">
                <a:solidFill>
                  <a:srgbClr val="7F7F7F"/>
                </a:solidFill>
                <a:latin typeface="AntennaCond Bold" charset="0"/>
              </a:rPr>
              <a:t>para la empresa.</a:t>
            </a:r>
          </a:p>
        </p:txBody>
      </p:sp>
      <p:sp>
        <p:nvSpPr>
          <p:cNvPr id="104457" name="9 CuadroTexto"/>
          <p:cNvSpPr txBox="1">
            <a:spLocks noChangeArrowheads="1"/>
          </p:cNvSpPr>
          <p:nvPr/>
        </p:nvSpPr>
        <p:spPr bwMode="auto">
          <a:xfrm>
            <a:off x="990600" y="2873375"/>
            <a:ext cx="7200900" cy="1938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s-ES" sz="4000" b="1">
                <a:solidFill>
                  <a:schemeClr val="accent2"/>
                </a:solidFill>
                <a:latin typeface="AntennaCond Bold" charset="0"/>
              </a:rPr>
              <a:t>ES NORMAL, PERO EN LAS REDES SOCIALES NO SIEMPRE FUNCIONA</a:t>
            </a:r>
          </a:p>
        </p:txBody>
      </p:sp>
      <p:cxnSp>
        <p:nvCxnSpPr>
          <p:cNvPr id="12" name="9 Conector recto"/>
          <p:cNvCxnSpPr/>
          <p:nvPr/>
        </p:nvCxnSpPr>
        <p:spPr>
          <a:xfrm>
            <a:off x="107504" y="1124744"/>
            <a:ext cx="88569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Imagen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4353" y="162039"/>
            <a:ext cx="2095759" cy="890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1850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044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1044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456" grpId="0"/>
      <p:bldP spid="104457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8 Rectángulo"/>
          <p:cNvSpPr/>
          <p:nvPr/>
        </p:nvSpPr>
        <p:spPr>
          <a:xfrm>
            <a:off x="0" y="6553200"/>
            <a:ext cx="9144000" cy="33178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100358" name="11 CuadroTexto"/>
          <p:cNvSpPr txBox="1">
            <a:spLocks noChangeArrowheads="1"/>
          </p:cNvSpPr>
          <p:nvPr/>
        </p:nvSpPr>
        <p:spPr bwMode="auto">
          <a:xfrm>
            <a:off x="3429000" y="1124744"/>
            <a:ext cx="2305238" cy="584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s-ES" sz="3200" b="1" dirty="0">
                <a:solidFill>
                  <a:srgbClr val="404040"/>
                </a:solidFill>
                <a:latin typeface="AntennaCond Bold" charset="0"/>
              </a:rPr>
              <a:t>¿Qué </a:t>
            </a:r>
            <a:r>
              <a:rPr lang="es-ES" sz="3200" b="1" dirty="0" smtClean="0">
                <a:solidFill>
                  <a:srgbClr val="404040"/>
                </a:solidFill>
                <a:latin typeface="AntennaCond Bold" charset="0"/>
              </a:rPr>
              <a:t>ven?</a:t>
            </a:r>
            <a:endParaRPr lang="es-ES" sz="3200" b="1" dirty="0">
              <a:solidFill>
                <a:srgbClr val="404040"/>
              </a:solidFill>
              <a:latin typeface="AntennaCond Bold" charset="0"/>
            </a:endParaRPr>
          </a:p>
        </p:txBody>
      </p:sp>
      <p:pic>
        <p:nvPicPr>
          <p:cNvPr id="100359" name="Picture 12" descr="piramideç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2362200"/>
            <a:ext cx="5181600" cy="3998913"/>
          </a:xfrm>
          <a:prstGeom prst="rect">
            <a:avLst/>
          </a:prstGeom>
          <a:noFill/>
          <a:ln w="57150">
            <a:solidFill>
              <a:srgbClr val="BFBFB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0360" name="9 CuadroTexto"/>
          <p:cNvSpPr txBox="1">
            <a:spLocks noChangeArrowheads="1"/>
          </p:cNvSpPr>
          <p:nvPr/>
        </p:nvSpPr>
        <p:spPr bwMode="auto">
          <a:xfrm>
            <a:off x="990600" y="1676400"/>
            <a:ext cx="72009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s-ES" sz="2400" b="1">
                <a:solidFill>
                  <a:srgbClr val="404040"/>
                </a:solidFill>
                <a:latin typeface="AntennaCond Bold" charset="0"/>
              </a:rPr>
              <a:t>¿Una pirámide de objetivos o de herramientas?</a:t>
            </a:r>
          </a:p>
        </p:txBody>
      </p:sp>
      <p:cxnSp>
        <p:nvCxnSpPr>
          <p:cNvPr id="11" name="9 Conector recto"/>
          <p:cNvCxnSpPr/>
          <p:nvPr/>
        </p:nvCxnSpPr>
        <p:spPr>
          <a:xfrm>
            <a:off x="107504" y="1124744"/>
            <a:ext cx="88569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Imagen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4353" y="162039"/>
            <a:ext cx="2095759" cy="890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3344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8 Rectángulo"/>
          <p:cNvSpPr/>
          <p:nvPr/>
        </p:nvSpPr>
        <p:spPr>
          <a:xfrm>
            <a:off x="0" y="6553200"/>
            <a:ext cx="9144000" cy="33178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105479" name="11 CuadroTexto"/>
          <p:cNvSpPr txBox="1">
            <a:spLocks noChangeArrowheads="1"/>
          </p:cNvSpPr>
          <p:nvPr/>
        </p:nvSpPr>
        <p:spPr bwMode="auto">
          <a:xfrm>
            <a:off x="223838" y="1187450"/>
            <a:ext cx="7506182" cy="584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s-ES" sz="3200" b="1" dirty="0" smtClean="0">
                <a:solidFill>
                  <a:schemeClr val="bg1"/>
                </a:solidFill>
                <a:latin typeface="AntennaCond Bold" charset="0"/>
              </a:rPr>
              <a:t>  </a:t>
            </a:r>
            <a:r>
              <a:rPr lang="es-ES" sz="3200" b="1" dirty="0">
                <a:solidFill>
                  <a:srgbClr val="404040"/>
                </a:solidFill>
                <a:latin typeface="AntennaCond Bold" charset="0"/>
              </a:rPr>
              <a:t>Uso de Facebook para las empresas</a:t>
            </a:r>
          </a:p>
        </p:txBody>
      </p:sp>
      <p:pic>
        <p:nvPicPr>
          <p:cNvPr id="105480" name="Picture 10" descr="logo_facebook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2667000"/>
            <a:ext cx="6096000" cy="2292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1" name="9 Conector recto"/>
          <p:cNvCxnSpPr/>
          <p:nvPr/>
        </p:nvCxnSpPr>
        <p:spPr>
          <a:xfrm>
            <a:off x="107504" y="1124744"/>
            <a:ext cx="88569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Imagen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4353" y="162039"/>
            <a:ext cx="2095759" cy="890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3914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8 Rectángulo"/>
          <p:cNvSpPr/>
          <p:nvPr/>
        </p:nvSpPr>
        <p:spPr>
          <a:xfrm>
            <a:off x="0" y="6553200"/>
            <a:ext cx="9144000" cy="33178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106503" name="11 CuadroTexto"/>
          <p:cNvSpPr txBox="1">
            <a:spLocks noChangeArrowheads="1"/>
          </p:cNvSpPr>
          <p:nvPr/>
        </p:nvSpPr>
        <p:spPr bwMode="auto">
          <a:xfrm>
            <a:off x="223838" y="1187450"/>
            <a:ext cx="7620395" cy="584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s-ES" sz="3200" b="1" dirty="0" smtClean="0">
                <a:solidFill>
                  <a:schemeClr val="bg1"/>
                </a:solidFill>
                <a:latin typeface="AntennaCond Bold" charset="0"/>
              </a:rPr>
              <a:t> </a:t>
            </a:r>
            <a:r>
              <a:rPr lang="es-ES" sz="3200" b="1" dirty="0">
                <a:solidFill>
                  <a:srgbClr val="404040"/>
                </a:solidFill>
                <a:latin typeface="AntennaCond Bold" charset="0"/>
              </a:rPr>
              <a:t>Uso de Facebook para las empresas</a:t>
            </a:r>
          </a:p>
        </p:txBody>
      </p:sp>
      <p:sp>
        <p:nvSpPr>
          <p:cNvPr id="106504" name="9 CuadroTexto"/>
          <p:cNvSpPr txBox="1">
            <a:spLocks noChangeArrowheads="1"/>
          </p:cNvSpPr>
          <p:nvPr/>
        </p:nvSpPr>
        <p:spPr bwMode="auto">
          <a:xfrm>
            <a:off x="990600" y="1882775"/>
            <a:ext cx="72009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s-ES" sz="2000" b="1">
                <a:solidFill>
                  <a:srgbClr val="7F7F7F"/>
                </a:solidFill>
                <a:latin typeface="AntennaCond Bold" charset="0"/>
              </a:rPr>
              <a:t>A tener en cuenta:</a:t>
            </a:r>
          </a:p>
        </p:txBody>
      </p:sp>
      <p:sp>
        <p:nvSpPr>
          <p:cNvPr id="106505" name="9 CuadroTexto"/>
          <p:cNvSpPr txBox="1">
            <a:spLocks noChangeArrowheads="1"/>
          </p:cNvSpPr>
          <p:nvPr/>
        </p:nvSpPr>
        <p:spPr bwMode="auto">
          <a:xfrm>
            <a:off x="1409700" y="2644775"/>
            <a:ext cx="72009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s-ES" sz="2000" b="1">
                <a:solidFill>
                  <a:srgbClr val="7F7F7F"/>
                </a:solidFill>
                <a:latin typeface="AntennaCond Bold" charset="0"/>
              </a:rPr>
              <a:t>Un 89% de los usuarios en Redes Sociales entán en Facebook</a:t>
            </a:r>
          </a:p>
        </p:txBody>
      </p:sp>
      <p:sp>
        <p:nvSpPr>
          <p:cNvPr id="106506" name="9 CuadroTexto"/>
          <p:cNvSpPr txBox="1">
            <a:spLocks noChangeArrowheads="1"/>
          </p:cNvSpPr>
          <p:nvPr/>
        </p:nvSpPr>
        <p:spPr bwMode="auto">
          <a:xfrm>
            <a:off x="1409700" y="3513063"/>
            <a:ext cx="72009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s-ES" sz="2000" b="1">
                <a:solidFill>
                  <a:srgbClr val="7F7F7F"/>
                </a:solidFill>
                <a:latin typeface="AntennaCond Bold" charset="0"/>
              </a:rPr>
              <a:t>El 64% de los registrados en Facebook acceden sus páginas diariamente</a:t>
            </a:r>
          </a:p>
        </p:txBody>
      </p:sp>
      <p:sp>
        <p:nvSpPr>
          <p:cNvPr id="106508" name="9 CuadroTexto"/>
          <p:cNvSpPr txBox="1">
            <a:spLocks noChangeArrowheads="1"/>
          </p:cNvSpPr>
          <p:nvPr/>
        </p:nvSpPr>
        <p:spPr bwMode="auto">
          <a:xfrm>
            <a:off x="1409700" y="4377159"/>
            <a:ext cx="72009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s-ES" sz="2000" b="1">
                <a:solidFill>
                  <a:srgbClr val="7F7F7F"/>
                </a:solidFill>
                <a:latin typeface="AntennaCond Bold" charset="0"/>
              </a:rPr>
              <a:t>A la gente le gusta hacer negocios con personas, no con empresas</a:t>
            </a:r>
          </a:p>
        </p:txBody>
      </p:sp>
      <p:sp>
        <p:nvSpPr>
          <p:cNvPr id="19" name="12 Rectángulo"/>
          <p:cNvSpPr/>
          <p:nvPr/>
        </p:nvSpPr>
        <p:spPr>
          <a:xfrm>
            <a:off x="1152525" y="2751138"/>
            <a:ext cx="142875" cy="14446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20" name="12 Rectángulo"/>
          <p:cNvSpPr/>
          <p:nvPr/>
        </p:nvSpPr>
        <p:spPr>
          <a:xfrm>
            <a:off x="1143000" y="3619426"/>
            <a:ext cx="142875" cy="14446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22" name="12 Rectángulo"/>
          <p:cNvSpPr/>
          <p:nvPr/>
        </p:nvSpPr>
        <p:spPr>
          <a:xfrm>
            <a:off x="1143000" y="4559722"/>
            <a:ext cx="142875" cy="14446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cs typeface="Arial" charset="0"/>
            </a:endParaRPr>
          </a:p>
        </p:txBody>
      </p:sp>
      <p:cxnSp>
        <p:nvCxnSpPr>
          <p:cNvPr id="23" name="9 Conector recto"/>
          <p:cNvCxnSpPr/>
          <p:nvPr/>
        </p:nvCxnSpPr>
        <p:spPr>
          <a:xfrm>
            <a:off x="107504" y="1124744"/>
            <a:ext cx="88569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Imagen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4353" y="162039"/>
            <a:ext cx="2095759" cy="890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7755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8 Rectángulo"/>
          <p:cNvSpPr/>
          <p:nvPr/>
        </p:nvSpPr>
        <p:spPr>
          <a:xfrm>
            <a:off x="0" y="6553200"/>
            <a:ext cx="9144000" cy="33178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107527" name="11 CuadroTexto"/>
          <p:cNvSpPr txBox="1">
            <a:spLocks noChangeArrowheads="1"/>
          </p:cNvSpPr>
          <p:nvPr/>
        </p:nvSpPr>
        <p:spPr bwMode="auto">
          <a:xfrm>
            <a:off x="223838" y="1187450"/>
            <a:ext cx="7186612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s-ES" sz="3200" b="1">
                <a:solidFill>
                  <a:schemeClr val="bg1"/>
                </a:solidFill>
                <a:latin typeface="AntennaCond Bold" charset="0"/>
              </a:rPr>
              <a:t>6.2  </a:t>
            </a:r>
            <a:r>
              <a:rPr lang="es-ES" sz="3200" b="1">
                <a:solidFill>
                  <a:srgbClr val="404040"/>
                </a:solidFill>
                <a:latin typeface="AntennaCond Bold" charset="0"/>
              </a:rPr>
              <a:t>Uso de Facebook para las empresas</a:t>
            </a:r>
          </a:p>
        </p:txBody>
      </p:sp>
      <p:sp>
        <p:nvSpPr>
          <p:cNvPr id="107528" name="9 CuadroTexto"/>
          <p:cNvSpPr txBox="1">
            <a:spLocks noChangeArrowheads="1"/>
          </p:cNvSpPr>
          <p:nvPr/>
        </p:nvSpPr>
        <p:spPr bwMode="auto">
          <a:xfrm>
            <a:off x="225425" y="1987550"/>
            <a:ext cx="2330450" cy="341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s-ES" sz="2000" b="1">
                <a:solidFill>
                  <a:srgbClr val="7F7F7F"/>
                </a:solidFill>
                <a:latin typeface="AntennaCond Bold" charset="0"/>
              </a:rPr>
              <a:t>Pasos a seguir:</a:t>
            </a:r>
          </a:p>
          <a:p>
            <a:pPr eaLnBrk="1" hangingPunct="1"/>
            <a:endParaRPr lang="es-ES" sz="2000" b="1">
              <a:solidFill>
                <a:srgbClr val="7F7F7F"/>
              </a:solidFill>
              <a:latin typeface="AntennaCond Bold" charset="0"/>
            </a:endParaRPr>
          </a:p>
          <a:p>
            <a:pPr eaLnBrk="1" hangingPunct="1"/>
            <a:r>
              <a:rPr lang="es-ES" sz="1600">
                <a:latin typeface="AntennaCond Light" charset="0"/>
              </a:rPr>
              <a:t>1. Crear un perfil personal</a:t>
            </a:r>
          </a:p>
          <a:p>
            <a:pPr eaLnBrk="1" hangingPunct="1"/>
            <a:endParaRPr lang="es-ES" sz="1600">
              <a:solidFill>
                <a:srgbClr val="7F7F7F"/>
              </a:solidFill>
              <a:latin typeface="AntennaCond Light" charset="0"/>
            </a:endParaRPr>
          </a:p>
          <a:p>
            <a:pPr eaLnBrk="1" hangingPunct="1"/>
            <a:r>
              <a:rPr lang="es-ES" sz="1600">
                <a:solidFill>
                  <a:srgbClr val="7F7F7F"/>
                </a:solidFill>
                <a:latin typeface="AntennaCond Light" charset="0"/>
              </a:rPr>
              <a:t>2. Crear página oficial</a:t>
            </a:r>
          </a:p>
          <a:p>
            <a:pPr eaLnBrk="1" hangingPunct="1"/>
            <a:endParaRPr lang="es-ES" sz="1600">
              <a:solidFill>
                <a:srgbClr val="7F7F7F"/>
              </a:solidFill>
              <a:latin typeface="AntennaCond Light" charset="0"/>
            </a:endParaRPr>
          </a:p>
          <a:p>
            <a:pPr eaLnBrk="1" hangingPunct="1"/>
            <a:r>
              <a:rPr lang="es-ES" sz="1600">
                <a:solidFill>
                  <a:srgbClr val="7F7F7F"/>
                </a:solidFill>
                <a:latin typeface="AntennaCond Light" charset="0"/>
              </a:rPr>
              <a:t>3. Publicar contenido</a:t>
            </a:r>
          </a:p>
          <a:p>
            <a:pPr eaLnBrk="1" hangingPunct="1"/>
            <a:endParaRPr lang="es-ES" sz="1600">
              <a:solidFill>
                <a:srgbClr val="7F7F7F"/>
              </a:solidFill>
              <a:latin typeface="AntennaCond Light" charset="0"/>
            </a:endParaRPr>
          </a:p>
          <a:p>
            <a:pPr eaLnBrk="1" hangingPunct="1"/>
            <a:r>
              <a:rPr lang="es-ES" sz="1600">
                <a:solidFill>
                  <a:srgbClr val="7F7F7F"/>
                </a:solidFill>
                <a:latin typeface="AntennaCond Light" charset="0"/>
              </a:rPr>
              <a:t>4. Instalar aplicaciones</a:t>
            </a:r>
          </a:p>
          <a:p>
            <a:pPr eaLnBrk="1" hangingPunct="1"/>
            <a:endParaRPr lang="es-ES" sz="1600">
              <a:solidFill>
                <a:srgbClr val="7F7F7F"/>
              </a:solidFill>
              <a:latin typeface="AntennaCond Light" charset="0"/>
            </a:endParaRPr>
          </a:p>
          <a:p>
            <a:pPr eaLnBrk="1" hangingPunct="1"/>
            <a:r>
              <a:rPr lang="es-ES" sz="1600">
                <a:solidFill>
                  <a:srgbClr val="7F7F7F"/>
                </a:solidFill>
                <a:latin typeface="AntennaCond Light" charset="0"/>
              </a:rPr>
              <a:t>5. Campañas publicitarias </a:t>
            </a:r>
          </a:p>
          <a:p>
            <a:pPr eaLnBrk="1" hangingPunct="1"/>
            <a:endParaRPr lang="es-ES" sz="1600">
              <a:solidFill>
                <a:srgbClr val="7F7F7F"/>
              </a:solidFill>
              <a:latin typeface="AntennaCond Light" charset="0"/>
            </a:endParaRPr>
          </a:p>
          <a:p>
            <a:pPr eaLnBrk="1" hangingPunct="1"/>
            <a:r>
              <a:rPr lang="es-ES" sz="1600">
                <a:solidFill>
                  <a:srgbClr val="7F7F7F"/>
                </a:solidFill>
                <a:latin typeface="AntennaCond Light" charset="0"/>
              </a:rPr>
              <a:t>6. Conseguir seguidores</a:t>
            </a:r>
          </a:p>
        </p:txBody>
      </p:sp>
      <p:cxnSp>
        <p:nvCxnSpPr>
          <p:cNvPr id="24" name="Straight Connector 23"/>
          <p:cNvCxnSpPr>
            <a:cxnSpLocks noChangeShapeType="1"/>
          </p:cNvCxnSpPr>
          <p:nvPr/>
        </p:nvCxnSpPr>
        <p:spPr bwMode="auto">
          <a:xfrm rot="5400000">
            <a:off x="265907" y="4153694"/>
            <a:ext cx="4343400" cy="1587"/>
          </a:xfrm>
          <a:prstGeom prst="line">
            <a:avLst/>
          </a:prstGeom>
          <a:noFill/>
          <a:ln w="25400">
            <a:solidFill>
              <a:srgbClr val="BFBFBF"/>
            </a:solidFill>
            <a:round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</p:cxnSp>
      <p:sp>
        <p:nvSpPr>
          <p:cNvPr id="107530" name="9 CuadroTexto"/>
          <p:cNvSpPr txBox="1">
            <a:spLocks noChangeArrowheads="1"/>
          </p:cNvSpPr>
          <p:nvPr/>
        </p:nvSpPr>
        <p:spPr bwMode="auto">
          <a:xfrm>
            <a:off x="2667000" y="1981200"/>
            <a:ext cx="50292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s-ES" sz="2000" b="1">
                <a:solidFill>
                  <a:srgbClr val="000000"/>
                </a:solidFill>
                <a:latin typeface="AntennaCond Bold" charset="0"/>
              </a:rPr>
              <a:t>Crear un perfil personal</a:t>
            </a:r>
          </a:p>
        </p:txBody>
      </p:sp>
      <p:sp>
        <p:nvSpPr>
          <p:cNvPr id="107531" name="9 CuadroTexto"/>
          <p:cNvSpPr txBox="1">
            <a:spLocks noChangeArrowheads="1"/>
          </p:cNvSpPr>
          <p:nvPr/>
        </p:nvSpPr>
        <p:spPr bwMode="auto">
          <a:xfrm>
            <a:off x="2667000" y="2419350"/>
            <a:ext cx="62484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s-ES" sz="1600">
                <a:solidFill>
                  <a:srgbClr val="404040"/>
                </a:solidFill>
                <a:latin typeface="AntennaCond Light" charset="0"/>
              </a:rPr>
              <a:t>Rellenar con el máximo contenido, incluyendo fotografía (IMPRESCINDIBLE)</a:t>
            </a:r>
          </a:p>
        </p:txBody>
      </p:sp>
      <p:pic>
        <p:nvPicPr>
          <p:cNvPr id="107532" name="Picture 26" descr="home facebook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34" r="9167"/>
          <a:stretch>
            <a:fillRect/>
          </a:stretch>
        </p:blipFill>
        <p:spPr bwMode="auto">
          <a:xfrm>
            <a:off x="2819400" y="2971800"/>
            <a:ext cx="4953000" cy="3343275"/>
          </a:xfrm>
          <a:prstGeom prst="rect">
            <a:avLst/>
          </a:prstGeom>
          <a:noFill/>
          <a:ln w="57150">
            <a:solidFill>
              <a:srgbClr val="BFBFB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9 Conector recto"/>
          <p:cNvCxnSpPr/>
          <p:nvPr/>
        </p:nvCxnSpPr>
        <p:spPr>
          <a:xfrm>
            <a:off x="107504" y="1124744"/>
            <a:ext cx="88569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Imagen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4353" y="162039"/>
            <a:ext cx="2095759" cy="890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6251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8 Rectángulo"/>
          <p:cNvSpPr/>
          <p:nvPr/>
        </p:nvSpPr>
        <p:spPr>
          <a:xfrm>
            <a:off x="0" y="6553200"/>
            <a:ext cx="9144000" cy="33178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108551" name="11 CuadroTexto"/>
          <p:cNvSpPr txBox="1">
            <a:spLocks noChangeArrowheads="1"/>
          </p:cNvSpPr>
          <p:nvPr/>
        </p:nvSpPr>
        <p:spPr bwMode="auto">
          <a:xfrm>
            <a:off x="223838" y="1187450"/>
            <a:ext cx="7186612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s-ES" sz="3200" b="1">
                <a:solidFill>
                  <a:schemeClr val="bg1"/>
                </a:solidFill>
                <a:latin typeface="AntennaCond Bold" charset="0"/>
              </a:rPr>
              <a:t>6.2  </a:t>
            </a:r>
            <a:r>
              <a:rPr lang="es-ES" sz="3200" b="1">
                <a:solidFill>
                  <a:srgbClr val="404040"/>
                </a:solidFill>
                <a:latin typeface="AntennaCond Bold" charset="0"/>
              </a:rPr>
              <a:t>Uso de Facebook para las empresas</a:t>
            </a:r>
          </a:p>
        </p:txBody>
      </p:sp>
      <p:sp>
        <p:nvSpPr>
          <p:cNvPr id="108552" name="9 CuadroTexto"/>
          <p:cNvSpPr txBox="1">
            <a:spLocks noChangeArrowheads="1"/>
          </p:cNvSpPr>
          <p:nvPr/>
        </p:nvSpPr>
        <p:spPr bwMode="auto">
          <a:xfrm>
            <a:off x="179388" y="1987550"/>
            <a:ext cx="2259012" cy="3662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s-ES" sz="2000" b="1">
                <a:solidFill>
                  <a:srgbClr val="7F7F7F"/>
                </a:solidFill>
                <a:latin typeface="AntennaCond Bold" charset="0"/>
              </a:rPr>
              <a:t>Pasos a seguir:</a:t>
            </a:r>
          </a:p>
          <a:p>
            <a:pPr eaLnBrk="1" hangingPunct="1"/>
            <a:endParaRPr lang="es-ES" sz="2000" b="1">
              <a:solidFill>
                <a:srgbClr val="7F7F7F"/>
              </a:solidFill>
              <a:latin typeface="AntennaCond Bold" charset="0"/>
            </a:endParaRPr>
          </a:p>
          <a:p>
            <a:pPr eaLnBrk="1" hangingPunct="1"/>
            <a:r>
              <a:rPr lang="es-ES" sz="1600">
                <a:solidFill>
                  <a:srgbClr val="7F7F7F"/>
                </a:solidFill>
                <a:latin typeface="AntennaCond Light" charset="0"/>
              </a:rPr>
              <a:t>1. Crear un perfil personal</a:t>
            </a:r>
          </a:p>
          <a:p>
            <a:pPr eaLnBrk="1" hangingPunct="1"/>
            <a:endParaRPr lang="es-ES" sz="1600">
              <a:solidFill>
                <a:srgbClr val="7F7F7F"/>
              </a:solidFill>
              <a:latin typeface="AntennaCond Light" charset="0"/>
            </a:endParaRPr>
          </a:p>
          <a:p>
            <a:pPr eaLnBrk="1" hangingPunct="1"/>
            <a:r>
              <a:rPr lang="es-ES" sz="1600">
                <a:latin typeface="AntennaCond Light" charset="0"/>
              </a:rPr>
              <a:t>2. Crear página oficial</a:t>
            </a:r>
          </a:p>
          <a:p>
            <a:pPr eaLnBrk="1" hangingPunct="1"/>
            <a:endParaRPr lang="es-ES" sz="1600">
              <a:solidFill>
                <a:srgbClr val="7F7F7F"/>
              </a:solidFill>
              <a:latin typeface="AntennaCond Light" charset="0"/>
            </a:endParaRPr>
          </a:p>
          <a:p>
            <a:pPr eaLnBrk="1" hangingPunct="1"/>
            <a:r>
              <a:rPr lang="es-ES" sz="1600">
                <a:solidFill>
                  <a:srgbClr val="7F7F7F"/>
                </a:solidFill>
                <a:latin typeface="AntennaCond Light" charset="0"/>
              </a:rPr>
              <a:t>3. Publicar contenido</a:t>
            </a:r>
          </a:p>
          <a:p>
            <a:pPr eaLnBrk="1" hangingPunct="1"/>
            <a:endParaRPr lang="es-ES" sz="1600">
              <a:solidFill>
                <a:srgbClr val="7F7F7F"/>
              </a:solidFill>
              <a:latin typeface="AntennaCond Light" charset="0"/>
            </a:endParaRPr>
          </a:p>
          <a:p>
            <a:pPr eaLnBrk="1" hangingPunct="1"/>
            <a:r>
              <a:rPr lang="es-ES" sz="1600">
                <a:solidFill>
                  <a:srgbClr val="7F7F7F"/>
                </a:solidFill>
                <a:latin typeface="AntennaCond Light" charset="0"/>
              </a:rPr>
              <a:t>4. Instalar aplicaciones</a:t>
            </a:r>
          </a:p>
          <a:p>
            <a:pPr eaLnBrk="1" hangingPunct="1"/>
            <a:endParaRPr lang="es-ES" sz="1600">
              <a:solidFill>
                <a:srgbClr val="7F7F7F"/>
              </a:solidFill>
              <a:latin typeface="AntennaCond Light" charset="0"/>
            </a:endParaRPr>
          </a:p>
          <a:p>
            <a:pPr eaLnBrk="1" hangingPunct="1"/>
            <a:r>
              <a:rPr lang="es-ES" sz="1600">
                <a:solidFill>
                  <a:srgbClr val="7F7F7F"/>
                </a:solidFill>
                <a:latin typeface="AntennaCond Light" charset="0"/>
              </a:rPr>
              <a:t>5. Campañas publicitarias </a:t>
            </a:r>
          </a:p>
          <a:p>
            <a:pPr eaLnBrk="1" hangingPunct="1"/>
            <a:endParaRPr lang="es-ES" sz="1600">
              <a:solidFill>
                <a:srgbClr val="7F7F7F"/>
              </a:solidFill>
              <a:latin typeface="AntennaCond Light" charset="0"/>
            </a:endParaRPr>
          </a:p>
          <a:p>
            <a:pPr eaLnBrk="1" hangingPunct="1"/>
            <a:r>
              <a:rPr lang="es-ES" sz="1600">
                <a:solidFill>
                  <a:srgbClr val="7F7F7F"/>
                </a:solidFill>
                <a:latin typeface="AntennaCond Light" charset="0"/>
              </a:rPr>
              <a:t>6. Conseguir seguidores</a:t>
            </a:r>
          </a:p>
          <a:p>
            <a:pPr eaLnBrk="1" hangingPunct="1"/>
            <a:endParaRPr lang="es-ES" sz="1600">
              <a:solidFill>
                <a:srgbClr val="7F7F7F"/>
              </a:solidFill>
              <a:latin typeface="AntennaCond Light" charset="0"/>
            </a:endParaRPr>
          </a:p>
        </p:txBody>
      </p:sp>
      <p:cxnSp>
        <p:nvCxnSpPr>
          <p:cNvPr id="24" name="Straight Connector 23"/>
          <p:cNvCxnSpPr>
            <a:cxnSpLocks noChangeShapeType="1"/>
          </p:cNvCxnSpPr>
          <p:nvPr/>
        </p:nvCxnSpPr>
        <p:spPr bwMode="auto">
          <a:xfrm rot="5400000">
            <a:off x="265907" y="4153694"/>
            <a:ext cx="4343400" cy="1587"/>
          </a:xfrm>
          <a:prstGeom prst="line">
            <a:avLst/>
          </a:prstGeom>
          <a:noFill/>
          <a:ln w="25400">
            <a:solidFill>
              <a:srgbClr val="BFBFBF"/>
            </a:solidFill>
            <a:round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</p:cxnSp>
      <p:sp>
        <p:nvSpPr>
          <p:cNvPr id="108554" name="9 CuadroTexto"/>
          <p:cNvSpPr txBox="1">
            <a:spLocks noChangeArrowheads="1"/>
          </p:cNvSpPr>
          <p:nvPr/>
        </p:nvSpPr>
        <p:spPr bwMode="auto">
          <a:xfrm>
            <a:off x="2667000" y="1981200"/>
            <a:ext cx="60960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s-ES" sz="2000" b="1">
                <a:solidFill>
                  <a:srgbClr val="000000"/>
                </a:solidFill>
                <a:latin typeface="AntennaCond Bold" charset="0"/>
              </a:rPr>
              <a:t>Crear página oficial de la empresa </a:t>
            </a:r>
          </a:p>
        </p:txBody>
      </p:sp>
      <p:sp>
        <p:nvSpPr>
          <p:cNvPr id="108555" name="9 CuadroTexto"/>
          <p:cNvSpPr txBox="1">
            <a:spLocks noChangeArrowheads="1"/>
          </p:cNvSpPr>
          <p:nvPr/>
        </p:nvSpPr>
        <p:spPr bwMode="auto">
          <a:xfrm>
            <a:off x="2667000" y="2419350"/>
            <a:ext cx="62484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s-ES" sz="1600">
                <a:solidFill>
                  <a:srgbClr val="404040"/>
                </a:solidFill>
                <a:latin typeface="AntennaCond Light" charset="0"/>
              </a:rPr>
              <a:t>Personalizando todo el contenido, fotos, videos, poniendo siempre el máximo de información.</a:t>
            </a:r>
          </a:p>
        </p:txBody>
      </p:sp>
      <p:pic>
        <p:nvPicPr>
          <p:cNvPr id="108556" name="Picture 14" descr="alta pagina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67" t="13914" r="15833" b="12411"/>
          <a:stretch>
            <a:fillRect/>
          </a:stretch>
        </p:blipFill>
        <p:spPr bwMode="auto">
          <a:xfrm>
            <a:off x="2743200" y="3048000"/>
            <a:ext cx="6088063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16 Flecha derecha"/>
          <p:cNvSpPr/>
          <p:nvPr/>
        </p:nvSpPr>
        <p:spPr>
          <a:xfrm rot="5400000">
            <a:off x="6131719" y="3088481"/>
            <a:ext cx="431800" cy="503238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cs typeface="Arial" charset="0"/>
            </a:endParaRPr>
          </a:p>
        </p:txBody>
      </p:sp>
      <p:cxnSp>
        <p:nvCxnSpPr>
          <p:cNvPr id="18" name="9 Conector recto"/>
          <p:cNvCxnSpPr/>
          <p:nvPr/>
        </p:nvCxnSpPr>
        <p:spPr>
          <a:xfrm>
            <a:off x="107504" y="1124744"/>
            <a:ext cx="88569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Imagen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4353" y="162039"/>
            <a:ext cx="2095759" cy="890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297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8 Rectángulo"/>
          <p:cNvSpPr/>
          <p:nvPr/>
        </p:nvSpPr>
        <p:spPr>
          <a:xfrm>
            <a:off x="0" y="6553200"/>
            <a:ext cx="9144000" cy="33178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111623" name="11 CuadroTexto"/>
          <p:cNvSpPr txBox="1">
            <a:spLocks noChangeArrowheads="1"/>
          </p:cNvSpPr>
          <p:nvPr/>
        </p:nvSpPr>
        <p:spPr bwMode="auto">
          <a:xfrm>
            <a:off x="822238" y="1187450"/>
            <a:ext cx="7278154" cy="584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s-ES" sz="3200" b="1" dirty="0" smtClean="0">
                <a:solidFill>
                  <a:srgbClr val="404040"/>
                </a:solidFill>
                <a:latin typeface="AntennaCond Bold" charset="0"/>
              </a:rPr>
              <a:t>Uso </a:t>
            </a:r>
            <a:r>
              <a:rPr lang="es-ES" sz="3200" b="1" dirty="0">
                <a:solidFill>
                  <a:srgbClr val="404040"/>
                </a:solidFill>
                <a:latin typeface="AntennaCond Bold" charset="0"/>
              </a:rPr>
              <a:t>de Facebook para las empresas</a:t>
            </a:r>
          </a:p>
        </p:txBody>
      </p:sp>
      <p:sp>
        <p:nvSpPr>
          <p:cNvPr id="111624" name="9 CuadroTexto"/>
          <p:cNvSpPr txBox="1">
            <a:spLocks noChangeArrowheads="1"/>
          </p:cNvSpPr>
          <p:nvPr/>
        </p:nvSpPr>
        <p:spPr bwMode="auto">
          <a:xfrm>
            <a:off x="179388" y="1987550"/>
            <a:ext cx="2259012" cy="3662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s-ES" sz="2000" b="1">
                <a:solidFill>
                  <a:srgbClr val="7F7F7F"/>
                </a:solidFill>
                <a:latin typeface="AntennaCond Bold" charset="0"/>
              </a:rPr>
              <a:t>Pasos a seguir:</a:t>
            </a:r>
          </a:p>
          <a:p>
            <a:pPr eaLnBrk="1" hangingPunct="1"/>
            <a:endParaRPr lang="es-ES" sz="2000" b="1">
              <a:solidFill>
                <a:srgbClr val="7F7F7F"/>
              </a:solidFill>
              <a:latin typeface="AntennaCond Bold" charset="0"/>
            </a:endParaRPr>
          </a:p>
          <a:p>
            <a:pPr eaLnBrk="1" hangingPunct="1"/>
            <a:r>
              <a:rPr lang="es-ES" sz="1600">
                <a:solidFill>
                  <a:srgbClr val="7F7F7F"/>
                </a:solidFill>
                <a:latin typeface="AntennaCond Light" charset="0"/>
              </a:rPr>
              <a:t>1. Crear un perfil personal</a:t>
            </a:r>
          </a:p>
          <a:p>
            <a:pPr eaLnBrk="1" hangingPunct="1"/>
            <a:endParaRPr lang="es-ES" sz="1600">
              <a:solidFill>
                <a:srgbClr val="7F7F7F"/>
              </a:solidFill>
              <a:latin typeface="AntennaCond Light" charset="0"/>
            </a:endParaRPr>
          </a:p>
          <a:p>
            <a:pPr eaLnBrk="1" hangingPunct="1"/>
            <a:r>
              <a:rPr lang="es-ES" sz="1600">
                <a:solidFill>
                  <a:srgbClr val="7F7F7F"/>
                </a:solidFill>
                <a:latin typeface="AntennaCond Light" charset="0"/>
              </a:rPr>
              <a:t>2. Crear página oficial</a:t>
            </a:r>
          </a:p>
          <a:p>
            <a:pPr eaLnBrk="1" hangingPunct="1"/>
            <a:endParaRPr lang="es-ES" sz="1600">
              <a:solidFill>
                <a:srgbClr val="7F7F7F"/>
              </a:solidFill>
              <a:latin typeface="AntennaCond Light" charset="0"/>
            </a:endParaRPr>
          </a:p>
          <a:p>
            <a:pPr eaLnBrk="1" hangingPunct="1"/>
            <a:r>
              <a:rPr lang="es-ES" sz="1600">
                <a:latin typeface="AntennaCond Light" charset="0"/>
              </a:rPr>
              <a:t>3. Publicar contenido</a:t>
            </a:r>
          </a:p>
          <a:p>
            <a:pPr eaLnBrk="1" hangingPunct="1"/>
            <a:endParaRPr lang="es-ES" sz="1600">
              <a:solidFill>
                <a:srgbClr val="7F7F7F"/>
              </a:solidFill>
              <a:latin typeface="AntennaCond Light" charset="0"/>
            </a:endParaRPr>
          </a:p>
          <a:p>
            <a:pPr eaLnBrk="1" hangingPunct="1"/>
            <a:r>
              <a:rPr lang="es-ES" sz="1600">
                <a:solidFill>
                  <a:srgbClr val="7F7F7F"/>
                </a:solidFill>
                <a:latin typeface="AntennaCond Light" charset="0"/>
              </a:rPr>
              <a:t>4. Instalar aplicaciones</a:t>
            </a:r>
          </a:p>
          <a:p>
            <a:pPr eaLnBrk="1" hangingPunct="1"/>
            <a:endParaRPr lang="es-ES" sz="1600">
              <a:solidFill>
                <a:srgbClr val="7F7F7F"/>
              </a:solidFill>
              <a:latin typeface="AntennaCond Light" charset="0"/>
            </a:endParaRPr>
          </a:p>
          <a:p>
            <a:pPr eaLnBrk="1" hangingPunct="1"/>
            <a:r>
              <a:rPr lang="es-ES" sz="1600">
                <a:solidFill>
                  <a:srgbClr val="7F7F7F"/>
                </a:solidFill>
                <a:latin typeface="AntennaCond Light" charset="0"/>
              </a:rPr>
              <a:t>5. Campañas publicitarias </a:t>
            </a:r>
          </a:p>
          <a:p>
            <a:pPr eaLnBrk="1" hangingPunct="1"/>
            <a:endParaRPr lang="es-ES" sz="1600">
              <a:solidFill>
                <a:srgbClr val="7F7F7F"/>
              </a:solidFill>
              <a:latin typeface="AntennaCond Light" charset="0"/>
            </a:endParaRPr>
          </a:p>
          <a:p>
            <a:pPr eaLnBrk="1" hangingPunct="1"/>
            <a:r>
              <a:rPr lang="es-ES" sz="1600">
                <a:solidFill>
                  <a:srgbClr val="7F7F7F"/>
                </a:solidFill>
                <a:latin typeface="AntennaCond Light" charset="0"/>
              </a:rPr>
              <a:t>6. Conseguir seguidores</a:t>
            </a:r>
          </a:p>
          <a:p>
            <a:pPr eaLnBrk="1" hangingPunct="1"/>
            <a:endParaRPr lang="es-ES" sz="1600">
              <a:solidFill>
                <a:srgbClr val="7F7F7F"/>
              </a:solidFill>
              <a:latin typeface="AntennaCond Light" charset="0"/>
            </a:endParaRPr>
          </a:p>
        </p:txBody>
      </p:sp>
      <p:cxnSp>
        <p:nvCxnSpPr>
          <p:cNvPr id="24" name="Straight Connector 23"/>
          <p:cNvCxnSpPr>
            <a:cxnSpLocks noChangeShapeType="1"/>
          </p:cNvCxnSpPr>
          <p:nvPr/>
        </p:nvCxnSpPr>
        <p:spPr bwMode="auto">
          <a:xfrm rot="5400000">
            <a:off x="265907" y="4153694"/>
            <a:ext cx="4343400" cy="1587"/>
          </a:xfrm>
          <a:prstGeom prst="line">
            <a:avLst/>
          </a:prstGeom>
          <a:noFill/>
          <a:ln w="25400">
            <a:solidFill>
              <a:srgbClr val="BFBFBF"/>
            </a:solidFill>
            <a:round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</p:cxnSp>
      <p:sp>
        <p:nvSpPr>
          <p:cNvPr id="111626" name="9 CuadroTexto"/>
          <p:cNvSpPr txBox="1">
            <a:spLocks noChangeArrowheads="1"/>
          </p:cNvSpPr>
          <p:nvPr/>
        </p:nvSpPr>
        <p:spPr bwMode="auto">
          <a:xfrm>
            <a:off x="2667000" y="1981200"/>
            <a:ext cx="60960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s-ES" sz="2000" b="1">
                <a:solidFill>
                  <a:srgbClr val="000000"/>
                </a:solidFill>
                <a:latin typeface="AntennaCond Bold" charset="0"/>
              </a:rPr>
              <a:t>Empezar a publicar contenido</a:t>
            </a:r>
          </a:p>
        </p:txBody>
      </p:sp>
      <p:sp>
        <p:nvSpPr>
          <p:cNvPr id="111627" name="9 CuadroTexto"/>
          <p:cNvSpPr txBox="1">
            <a:spLocks noChangeArrowheads="1"/>
          </p:cNvSpPr>
          <p:nvPr/>
        </p:nvSpPr>
        <p:spPr bwMode="auto">
          <a:xfrm>
            <a:off x="2667000" y="2438400"/>
            <a:ext cx="62484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1600">
                <a:solidFill>
                  <a:srgbClr val="404040"/>
                </a:solidFill>
                <a:latin typeface="AntennaCond Light" charset="0"/>
              </a:rPr>
              <a:t>Tened en cuenta que cada vez que publiquéis algo en el muro los seguidores lo verán, podrán compartirlo, valorarlo, interactuar, etc.</a:t>
            </a:r>
            <a:endParaRPr lang="es-ES" sz="1600">
              <a:solidFill>
                <a:srgbClr val="404040"/>
              </a:solidFill>
              <a:latin typeface="AntennaCond Light" charset="0"/>
            </a:endParaRPr>
          </a:p>
        </p:txBody>
      </p:sp>
      <p:sp>
        <p:nvSpPr>
          <p:cNvPr id="111628" name="TextBox 18"/>
          <p:cNvSpPr txBox="1">
            <a:spLocks noChangeArrowheads="1"/>
          </p:cNvSpPr>
          <p:nvPr/>
        </p:nvSpPr>
        <p:spPr bwMode="auto">
          <a:xfrm>
            <a:off x="4572000" y="3276600"/>
            <a:ext cx="17748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s-ES" b="1">
                <a:solidFill>
                  <a:srgbClr val="7F7F7F"/>
                </a:solidFill>
                <a:latin typeface="AntennaCond Bold" charset="0"/>
              </a:rPr>
              <a:t>Ejemplo: Nestlé</a:t>
            </a:r>
            <a:endParaRPr lang="en-US"/>
          </a:p>
        </p:txBody>
      </p:sp>
      <p:pic>
        <p:nvPicPr>
          <p:cNvPr id="111629" name="Picture 19" descr="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3657600"/>
            <a:ext cx="4778375" cy="2676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6" name="9 Conector recto"/>
          <p:cNvCxnSpPr/>
          <p:nvPr/>
        </p:nvCxnSpPr>
        <p:spPr>
          <a:xfrm>
            <a:off x="107504" y="1124744"/>
            <a:ext cx="88569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Imagen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4353" y="162039"/>
            <a:ext cx="2095759" cy="890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554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8 Rectángulo"/>
          <p:cNvSpPr/>
          <p:nvPr/>
        </p:nvSpPr>
        <p:spPr>
          <a:xfrm>
            <a:off x="0" y="6553200"/>
            <a:ext cx="9144000" cy="33178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113671" name="11 CuadroTexto"/>
          <p:cNvSpPr txBox="1">
            <a:spLocks noChangeArrowheads="1"/>
          </p:cNvSpPr>
          <p:nvPr/>
        </p:nvSpPr>
        <p:spPr bwMode="auto">
          <a:xfrm>
            <a:off x="223838" y="1187450"/>
            <a:ext cx="7186612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s-ES" sz="3200" b="1">
                <a:solidFill>
                  <a:schemeClr val="bg1"/>
                </a:solidFill>
                <a:latin typeface="AntennaCond Bold" charset="0"/>
              </a:rPr>
              <a:t>6.2  </a:t>
            </a:r>
            <a:r>
              <a:rPr lang="es-ES" sz="3200" b="1">
                <a:solidFill>
                  <a:srgbClr val="404040"/>
                </a:solidFill>
                <a:latin typeface="AntennaCond Bold" charset="0"/>
              </a:rPr>
              <a:t>Uso de Facebook para las empresas</a:t>
            </a:r>
          </a:p>
        </p:txBody>
      </p:sp>
      <p:sp>
        <p:nvSpPr>
          <p:cNvPr id="113672" name="9 CuadroTexto"/>
          <p:cNvSpPr txBox="1">
            <a:spLocks noChangeArrowheads="1"/>
          </p:cNvSpPr>
          <p:nvPr/>
        </p:nvSpPr>
        <p:spPr bwMode="auto">
          <a:xfrm>
            <a:off x="179388" y="1987550"/>
            <a:ext cx="2259012" cy="3662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s-ES" sz="2000" b="1">
                <a:solidFill>
                  <a:srgbClr val="7F7F7F"/>
                </a:solidFill>
                <a:latin typeface="AntennaCond Bold" charset="0"/>
              </a:rPr>
              <a:t>Pasos a seguir:</a:t>
            </a:r>
          </a:p>
          <a:p>
            <a:pPr eaLnBrk="1" hangingPunct="1"/>
            <a:endParaRPr lang="es-ES" sz="2000" b="1">
              <a:solidFill>
                <a:srgbClr val="7F7F7F"/>
              </a:solidFill>
              <a:latin typeface="AntennaCond Bold" charset="0"/>
            </a:endParaRPr>
          </a:p>
          <a:p>
            <a:pPr eaLnBrk="1" hangingPunct="1"/>
            <a:r>
              <a:rPr lang="es-ES" sz="1600">
                <a:solidFill>
                  <a:srgbClr val="7F7F7F"/>
                </a:solidFill>
                <a:latin typeface="AntennaCond Light" charset="0"/>
              </a:rPr>
              <a:t>1. Crear un perfil personal</a:t>
            </a:r>
          </a:p>
          <a:p>
            <a:pPr eaLnBrk="1" hangingPunct="1"/>
            <a:endParaRPr lang="es-ES" sz="1600">
              <a:solidFill>
                <a:srgbClr val="7F7F7F"/>
              </a:solidFill>
              <a:latin typeface="AntennaCond Light" charset="0"/>
            </a:endParaRPr>
          </a:p>
          <a:p>
            <a:pPr eaLnBrk="1" hangingPunct="1"/>
            <a:r>
              <a:rPr lang="es-ES" sz="1600">
                <a:solidFill>
                  <a:srgbClr val="7F7F7F"/>
                </a:solidFill>
                <a:latin typeface="AntennaCond Light" charset="0"/>
              </a:rPr>
              <a:t>2. Crear página oficial</a:t>
            </a:r>
          </a:p>
          <a:p>
            <a:pPr eaLnBrk="1" hangingPunct="1"/>
            <a:endParaRPr lang="es-ES" sz="1600">
              <a:solidFill>
                <a:srgbClr val="7F7F7F"/>
              </a:solidFill>
              <a:latin typeface="AntennaCond Light" charset="0"/>
            </a:endParaRPr>
          </a:p>
          <a:p>
            <a:pPr eaLnBrk="1" hangingPunct="1"/>
            <a:r>
              <a:rPr lang="es-ES" sz="1600">
                <a:solidFill>
                  <a:srgbClr val="7F7F7F"/>
                </a:solidFill>
                <a:latin typeface="AntennaCond Light" charset="0"/>
              </a:rPr>
              <a:t>3. Publicar contenido</a:t>
            </a:r>
          </a:p>
          <a:p>
            <a:pPr eaLnBrk="1" hangingPunct="1"/>
            <a:endParaRPr lang="es-ES" sz="1600">
              <a:solidFill>
                <a:srgbClr val="7F7F7F"/>
              </a:solidFill>
              <a:latin typeface="AntennaCond Light" charset="0"/>
            </a:endParaRPr>
          </a:p>
          <a:p>
            <a:pPr eaLnBrk="1" hangingPunct="1"/>
            <a:r>
              <a:rPr lang="es-ES" sz="1600">
                <a:latin typeface="AntennaCond Light" charset="0"/>
              </a:rPr>
              <a:t>4. Instalar aplicaciones</a:t>
            </a:r>
          </a:p>
          <a:p>
            <a:pPr eaLnBrk="1" hangingPunct="1"/>
            <a:endParaRPr lang="es-ES" sz="1600">
              <a:latin typeface="AntennaCond Light" charset="0"/>
            </a:endParaRPr>
          </a:p>
          <a:p>
            <a:pPr eaLnBrk="1" hangingPunct="1"/>
            <a:r>
              <a:rPr lang="es-ES" sz="1600">
                <a:solidFill>
                  <a:srgbClr val="7F7F7F"/>
                </a:solidFill>
                <a:latin typeface="AntennaCond Light" charset="0"/>
              </a:rPr>
              <a:t>5. Campañas publicitarias </a:t>
            </a:r>
          </a:p>
          <a:p>
            <a:pPr eaLnBrk="1" hangingPunct="1"/>
            <a:endParaRPr lang="es-ES" sz="1600">
              <a:solidFill>
                <a:srgbClr val="7F7F7F"/>
              </a:solidFill>
              <a:latin typeface="AntennaCond Light" charset="0"/>
            </a:endParaRPr>
          </a:p>
          <a:p>
            <a:pPr eaLnBrk="1" hangingPunct="1"/>
            <a:r>
              <a:rPr lang="es-ES" sz="1600">
                <a:solidFill>
                  <a:srgbClr val="7F7F7F"/>
                </a:solidFill>
                <a:latin typeface="AntennaCond Light" charset="0"/>
              </a:rPr>
              <a:t>6. Conseguir seguidores</a:t>
            </a:r>
          </a:p>
          <a:p>
            <a:pPr eaLnBrk="1" hangingPunct="1"/>
            <a:endParaRPr lang="es-ES" sz="1600">
              <a:latin typeface="AntennaCond Light" charset="0"/>
            </a:endParaRPr>
          </a:p>
        </p:txBody>
      </p:sp>
      <p:cxnSp>
        <p:nvCxnSpPr>
          <p:cNvPr id="24" name="Straight Connector 23"/>
          <p:cNvCxnSpPr>
            <a:cxnSpLocks noChangeShapeType="1"/>
          </p:cNvCxnSpPr>
          <p:nvPr/>
        </p:nvCxnSpPr>
        <p:spPr bwMode="auto">
          <a:xfrm rot="5400000">
            <a:off x="265907" y="4153694"/>
            <a:ext cx="4343400" cy="1587"/>
          </a:xfrm>
          <a:prstGeom prst="line">
            <a:avLst/>
          </a:prstGeom>
          <a:noFill/>
          <a:ln w="25400">
            <a:solidFill>
              <a:srgbClr val="BFBFBF"/>
            </a:solidFill>
            <a:round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</p:cxnSp>
      <p:sp>
        <p:nvSpPr>
          <p:cNvPr id="113674" name="9 CuadroTexto"/>
          <p:cNvSpPr txBox="1">
            <a:spLocks noChangeArrowheads="1"/>
          </p:cNvSpPr>
          <p:nvPr/>
        </p:nvSpPr>
        <p:spPr bwMode="auto">
          <a:xfrm>
            <a:off x="2667000" y="1981200"/>
            <a:ext cx="60960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s-ES" sz="2000" b="1">
                <a:solidFill>
                  <a:srgbClr val="000000"/>
                </a:solidFill>
                <a:latin typeface="AntennaCond Bold" charset="0"/>
              </a:rPr>
              <a:t>Instalar aplicaciones de Facebook o desarrollar una propia</a:t>
            </a:r>
          </a:p>
        </p:txBody>
      </p:sp>
      <p:sp>
        <p:nvSpPr>
          <p:cNvPr id="113675" name="9 CuadroTexto"/>
          <p:cNvSpPr txBox="1">
            <a:spLocks noChangeArrowheads="1"/>
          </p:cNvSpPr>
          <p:nvPr/>
        </p:nvSpPr>
        <p:spPr bwMode="auto">
          <a:xfrm>
            <a:off x="2667000" y="2667000"/>
            <a:ext cx="62484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1600">
                <a:solidFill>
                  <a:srgbClr val="404040"/>
                </a:solidFill>
                <a:latin typeface="AntennaCond Light" charset="0"/>
              </a:rPr>
              <a:t>Una selección:</a:t>
            </a:r>
            <a:endParaRPr lang="es-ES" sz="1600">
              <a:solidFill>
                <a:srgbClr val="404040"/>
              </a:solidFill>
              <a:latin typeface="AntennaCond Light" charset="0"/>
            </a:endParaRPr>
          </a:p>
        </p:txBody>
      </p:sp>
      <p:sp>
        <p:nvSpPr>
          <p:cNvPr id="113676" name="13 CuadroTexto"/>
          <p:cNvSpPr txBox="1">
            <a:spLocks noChangeArrowheads="1"/>
          </p:cNvSpPr>
          <p:nvPr/>
        </p:nvSpPr>
        <p:spPr bwMode="auto">
          <a:xfrm>
            <a:off x="2771775" y="3141663"/>
            <a:ext cx="6121400" cy="3322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342900" indent="-3429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lvl="2" eaLnBrk="1" hangingPunct="1">
              <a:buFontTx/>
              <a:buAutoNum type="alphaLcParenR"/>
            </a:pPr>
            <a:r>
              <a:rPr lang="es-ES" sz="1400">
                <a:latin typeface="AntennaCond Bold" charset="0"/>
                <a:ea typeface="ＭＳ Ｐゴシック" charset="0"/>
              </a:rPr>
              <a:t>FBML</a:t>
            </a:r>
            <a:r>
              <a:rPr lang="es-ES" sz="1400">
                <a:latin typeface="AntennaCond ExtraLight" charset="0"/>
                <a:ea typeface="ＭＳ Ｐゴシック" charset="0"/>
              </a:rPr>
              <a:t>: permite crear una pestaña con el nombre que quieras en ellas en código HTML o introducir información externa en facebook (ecommerce, etc)</a:t>
            </a:r>
            <a:br>
              <a:rPr lang="es-ES" sz="1400">
                <a:latin typeface="AntennaCond ExtraLight" charset="0"/>
                <a:ea typeface="ＭＳ Ｐゴシック" charset="0"/>
              </a:rPr>
            </a:br>
            <a:endParaRPr lang="es-ES" sz="1400">
              <a:latin typeface="AntennaCond ExtraLight" charset="0"/>
              <a:ea typeface="ＭＳ Ｐゴシック" charset="0"/>
            </a:endParaRPr>
          </a:p>
          <a:p>
            <a:pPr lvl="2" eaLnBrk="1" hangingPunct="1">
              <a:buFontTx/>
              <a:buAutoNum type="alphaLcParenR"/>
            </a:pPr>
            <a:r>
              <a:rPr lang="es-ES" sz="1400">
                <a:latin typeface="AntennaCond Bold" charset="0"/>
                <a:ea typeface="ＭＳ Ｐゴシック" charset="0"/>
              </a:rPr>
              <a:t>Static FBML</a:t>
            </a:r>
            <a:r>
              <a:rPr lang="es-ES" sz="1400">
                <a:latin typeface="AntennaCond ExtraLight" charset="0"/>
                <a:ea typeface="ＭＳ Ｐゴシック" charset="0"/>
              </a:rPr>
              <a:t>: permite añadir código html a nuestra página, por ejemplo creatividades que ya tengamos, publicidades,  enlaces a blogs, etc.</a:t>
            </a:r>
            <a:br>
              <a:rPr lang="es-ES" sz="1400">
                <a:latin typeface="AntennaCond ExtraLight" charset="0"/>
                <a:ea typeface="ＭＳ Ｐゴシック" charset="0"/>
              </a:rPr>
            </a:br>
            <a:endParaRPr lang="es-ES" sz="1400">
              <a:latin typeface="AntennaCond ExtraLight" charset="0"/>
              <a:ea typeface="ＭＳ Ｐゴシック" charset="0"/>
            </a:endParaRPr>
          </a:p>
          <a:p>
            <a:pPr lvl="2" eaLnBrk="1" hangingPunct="1">
              <a:buFontTx/>
              <a:buAutoNum type="alphaLcParenR"/>
            </a:pPr>
            <a:r>
              <a:rPr lang="es-ES" sz="1400">
                <a:latin typeface="AntennaCond Bold" charset="0"/>
                <a:ea typeface="ＭＳ Ｐゴシック" charset="0"/>
              </a:rPr>
              <a:t>Youtube Channel</a:t>
            </a:r>
            <a:r>
              <a:rPr lang="es-ES" sz="1400">
                <a:latin typeface="AntennaCond ExtraLight" charset="0"/>
                <a:ea typeface="ＭＳ Ｐゴシック" charset="0"/>
              </a:rPr>
              <a:t>:  permite mostrar en la página tu canal de youtube e integrar de forma automática y directa los que vayamos poniendo </a:t>
            </a:r>
            <a:br>
              <a:rPr lang="es-ES" sz="1400">
                <a:latin typeface="AntennaCond ExtraLight" charset="0"/>
                <a:ea typeface="ＭＳ Ｐゴシック" charset="0"/>
              </a:rPr>
            </a:br>
            <a:endParaRPr lang="es-ES" sz="1400">
              <a:latin typeface="AntennaCond ExtraLight" charset="0"/>
              <a:ea typeface="ＭＳ Ｐゴシック" charset="0"/>
            </a:endParaRPr>
          </a:p>
          <a:p>
            <a:pPr lvl="2" eaLnBrk="1" hangingPunct="1">
              <a:buFontTx/>
              <a:buAutoNum type="alphaLcParenR"/>
            </a:pPr>
            <a:r>
              <a:rPr lang="es-ES" sz="1400">
                <a:latin typeface="AntennaCond Bold" charset="0"/>
                <a:ea typeface="ＭＳ Ｐゴシック" charset="0"/>
              </a:rPr>
              <a:t>Poll:</a:t>
            </a:r>
            <a:r>
              <a:rPr lang="es-ES" sz="1400">
                <a:latin typeface="AntennaCond ExtraLight" charset="0"/>
                <a:ea typeface="ＭＳ Ｐゴシック" charset="0"/>
              </a:rPr>
              <a:t> nos permite montar una encuesta para nuestra página incluso en el perfil personal </a:t>
            </a:r>
            <a:br>
              <a:rPr lang="es-ES" sz="1400">
                <a:latin typeface="AntennaCond ExtraLight" charset="0"/>
                <a:ea typeface="ＭＳ Ｐゴシック" charset="0"/>
              </a:rPr>
            </a:br>
            <a:endParaRPr lang="es-ES" sz="1400">
              <a:latin typeface="AntennaCond ExtraLight" charset="0"/>
              <a:ea typeface="ＭＳ Ｐゴシック" charset="0"/>
            </a:endParaRPr>
          </a:p>
          <a:p>
            <a:pPr lvl="2" eaLnBrk="1" hangingPunct="1">
              <a:buFontTx/>
              <a:buAutoNum type="alphaLcParenR"/>
            </a:pPr>
            <a:r>
              <a:rPr lang="es-ES" sz="1400">
                <a:latin typeface="AntennaCond Bold" charset="0"/>
                <a:ea typeface="ＭＳ Ｐゴシック" charset="0"/>
              </a:rPr>
              <a:t>RSS Feed</a:t>
            </a:r>
            <a:r>
              <a:rPr lang="es-ES" sz="1400">
                <a:latin typeface="AntennaCond ExtraLight" charset="0"/>
                <a:ea typeface="ＭＳ Ｐゴシック" charset="0"/>
              </a:rPr>
              <a:t>: automatizar la actualización de los posts del blog en nuestra página de Facebook.</a:t>
            </a:r>
            <a:br>
              <a:rPr lang="es-ES" sz="1400">
                <a:latin typeface="AntennaCond ExtraLight" charset="0"/>
                <a:ea typeface="ＭＳ Ｐゴシック" charset="0"/>
              </a:rPr>
            </a:br>
            <a:endParaRPr lang="es-ES" sz="1400">
              <a:latin typeface="AntennaCond ExtraLight" charset="0"/>
              <a:ea typeface="ＭＳ Ｐゴシック" charset="0"/>
            </a:endParaRPr>
          </a:p>
        </p:txBody>
      </p:sp>
      <p:cxnSp>
        <p:nvCxnSpPr>
          <p:cNvPr id="15" name="9 Conector recto"/>
          <p:cNvCxnSpPr/>
          <p:nvPr/>
        </p:nvCxnSpPr>
        <p:spPr>
          <a:xfrm>
            <a:off x="107504" y="1124744"/>
            <a:ext cx="88569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Imagen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4353" y="162039"/>
            <a:ext cx="2095759" cy="890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6111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8 Rectángulo"/>
          <p:cNvSpPr/>
          <p:nvPr/>
        </p:nvSpPr>
        <p:spPr>
          <a:xfrm>
            <a:off x="0" y="6553200"/>
            <a:ext cx="9144000" cy="33178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115719" name="11 CuadroTexto"/>
          <p:cNvSpPr txBox="1">
            <a:spLocks noChangeArrowheads="1"/>
          </p:cNvSpPr>
          <p:nvPr/>
        </p:nvSpPr>
        <p:spPr bwMode="auto">
          <a:xfrm>
            <a:off x="223838" y="1187450"/>
            <a:ext cx="7186612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s-ES" sz="3200" b="1">
                <a:solidFill>
                  <a:schemeClr val="bg1"/>
                </a:solidFill>
                <a:latin typeface="AntennaCond Bold" charset="0"/>
              </a:rPr>
              <a:t>6.2  </a:t>
            </a:r>
            <a:r>
              <a:rPr lang="es-ES" sz="3200" b="1">
                <a:solidFill>
                  <a:srgbClr val="404040"/>
                </a:solidFill>
                <a:latin typeface="AntennaCond Bold" charset="0"/>
              </a:rPr>
              <a:t>Uso de Facebook para las empresas</a:t>
            </a:r>
          </a:p>
        </p:txBody>
      </p:sp>
      <p:sp>
        <p:nvSpPr>
          <p:cNvPr id="13" name="9 CuadroTexto"/>
          <p:cNvSpPr txBox="1"/>
          <p:nvPr/>
        </p:nvSpPr>
        <p:spPr>
          <a:xfrm>
            <a:off x="179388" y="1987550"/>
            <a:ext cx="2259012" cy="3662363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s-ES" sz="2000" b="1">
                <a:solidFill>
                  <a:srgbClr val="7F7F7F"/>
                </a:solidFill>
                <a:latin typeface="AntennaCond Bold" charset="0"/>
              </a:rPr>
              <a:t>Pasos a seguir:</a:t>
            </a:r>
          </a:p>
          <a:p>
            <a:pPr eaLnBrk="1" hangingPunct="1"/>
            <a:endParaRPr lang="es-ES" sz="2000" b="1">
              <a:solidFill>
                <a:srgbClr val="7F7F7F"/>
              </a:solidFill>
              <a:latin typeface="AntennaCond Bold" charset="0"/>
            </a:endParaRPr>
          </a:p>
          <a:p>
            <a:pPr eaLnBrk="1" hangingPunct="1"/>
            <a:r>
              <a:rPr lang="es-ES" sz="1600">
                <a:solidFill>
                  <a:srgbClr val="7F7F7F"/>
                </a:solidFill>
                <a:latin typeface="AntennaCond Light" charset="0"/>
              </a:rPr>
              <a:t>1. Crear un perfil personal</a:t>
            </a:r>
          </a:p>
          <a:p>
            <a:pPr eaLnBrk="1" hangingPunct="1"/>
            <a:endParaRPr lang="es-ES" sz="1600">
              <a:solidFill>
                <a:srgbClr val="7F7F7F"/>
              </a:solidFill>
              <a:latin typeface="AntennaCond Light" charset="0"/>
            </a:endParaRPr>
          </a:p>
          <a:p>
            <a:pPr eaLnBrk="1" hangingPunct="1"/>
            <a:r>
              <a:rPr lang="es-ES" sz="1600">
                <a:solidFill>
                  <a:srgbClr val="7F7F7F"/>
                </a:solidFill>
                <a:latin typeface="AntennaCond Light" charset="0"/>
              </a:rPr>
              <a:t>2. Crear página oficial</a:t>
            </a:r>
          </a:p>
          <a:p>
            <a:pPr eaLnBrk="1" hangingPunct="1"/>
            <a:endParaRPr lang="es-ES" sz="1600">
              <a:solidFill>
                <a:srgbClr val="7F7F7F"/>
              </a:solidFill>
              <a:latin typeface="AntennaCond Light" charset="0"/>
            </a:endParaRPr>
          </a:p>
          <a:p>
            <a:pPr eaLnBrk="1" hangingPunct="1"/>
            <a:r>
              <a:rPr lang="es-ES" sz="1600">
                <a:solidFill>
                  <a:srgbClr val="7F7F7F"/>
                </a:solidFill>
                <a:latin typeface="AntennaCond Light" charset="0"/>
              </a:rPr>
              <a:t>3. Publicar contenido</a:t>
            </a:r>
          </a:p>
          <a:p>
            <a:pPr eaLnBrk="1" hangingPunct="1"/>
            <a:endParaRPr lang="es-ES" sz="1600">
              <a:solidFill>
                <a:srgbClr val="7F7F7F"/>
              </a:solidFill>
              <a:latin typeface="AntennaCond Light" charset="0"/>
            </a:endParaRPr>
          </a:p>
          <a:p>
            <a:pPr eaLnBrk="1" hangingPunct="1"/>
            <a:r>
              <a:rPr lang="es-ES" sz="1600">
                <a:solidFill>
                  <a:srgbClr val="7F7F7F"/>
                </a:solidFill>
                <a:latin typeface="AntennaCond Light" charset="0"/>
              </a:rPr>
              <a:t>4. Instalar aplicaciones</a:t>
            </a:r>
          </a:p>
          <a:p>
            <a:pPr eaLnBrk="1" hangingPunct="1"/>
            <a:endParaRPr lang="es-ES" sz="1600">
              <a:latin typeface="AntennaCond Light" charset="0"/>
            </a:endParaRPr>
          </a:p>
          <a:p>
            <a:pPr eaLnBrk="1" hangingPunct="1"/>
            <a:r>
              <a:rPr lang="es-ES" sz="1600">
                <a:latin typeface="AntennaCond Light" charset="0"/>
              </a:rPr>
              <a:t>5. Campañas publicitarias </a:t>
            </a:r>
          </a:p>
          <a:p>
            <a:pPr eaLnBrk="1" hangingPunct="1"/>
            <a:endParaRPr lang="es-ES" sz="1600">
              <a:solidFill>
                <a:srgbClr val="7F7F7F"/>
              </a:solidFill>
              <a:latin typeface="AntennaCond Light" charset="0"/>
            </a:endParaRPr>
          </a:p>
          <a:p>
            <a:pPr eaLnBrk="1" hangingPunct="1"/>
            <a:r>
              <a:rPr lang="es-ES" sz="1600">
                <a:solidFill>
                  <a:srgbClr val="7F7F7F"/>
                </a:solidFill>
                <a:latin typeface="AntennaCond Light" charset="0"/>
              </a:rPr>
              <a:t>6. Conseguir seguidores</a:t>
            </a:r>
          </a:p>
          <a:p>
            <a:pPr eaLnBrk="1" hangingPunct="1"/>
            <a:endParaRPr lang="es-ES" sz="1600">
              <a:latin typeface="AntennaCond Light" charset="0"/>
            </a:endParaRPr>
          </a:p>
        </p:txBody>
      </p:sp>
      <p:cxnSp>
        <p:nvCxnSpPr>
          <p:cNvPr id="24" name="Straight Connector 23"/>
          <p:cNvCxnSpPr>
            <a:cxnSpLocks noChangeShapeType="1"/>
          </p:cNvCxnSpPr>
          <p:nvPr/>
        </p:nvCxnSpPr>
        <p:spPr bwMode="auto">
          <a:xfrm rot="5400000">
            <a:off x="265907" y="4153694"/>
            <a:ext cx="4343400" cy="1587"/>
          </a:xfrm>
          <a:prstGeom prst="line">
            <a:avLst/>
          </a:prstGeom>
          <a:noFill/>
          <a:ln w="25400">
            <a:solidFill>
              <a:srgbClr val="BFBFBF"/>
            </a:solidFill>
            <a:round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</p:cxnSp>
      <p:sp>
        <p:nvSpPr>
          <p:cNvPr id="115722" name="9 CuadroTexto"/>
          <p:cNvSpPr txBox="1">
            <a:spLocks noChangeArrowheads="1"/>
          </p:cNvSpPr>
          <p:nvPr/>
        </p:nvSpPr>
        <p:spPr bwMode="auto">
          <a:xfrm>
            <a:off x="2667000" y="1981200"/>
            <a:ext cx="60960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s-ES" sz="2000" b="1">
                <a:solidFill>
                  <a:srgbClr val="000000"/>
                </a:solidFill>
                <a:latin typeface="AntennaCond Bold" charset="0"/>
              </a:rPr>
              <a:t>Valorar hacer campañas publicitarias en Facebook</a:t>
            </a:r>
          </a:p>
        </p:txBody>
      </p:sp>
      <p:sp>
        <p:nvSpPr>
          <p:cNvPr id="115723" name="9 CuadroTexto"/>
          <p:cNvSpPr txBox="1">
            <a:spLocks noChangeArrowheads="1"/>
          </p:cNvSpPr>
          <p:nvPr/>
        </p:nvSpPr>
        <p:spPr bwMode="auto">
          <a:xfrm>
            <a:off x="2667000" y="2420938"/>
            <a:ext cx="624840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1600">
                <a:solidFill>
                  <a:srgbClr val="404040"/>
                </a:solidFill>
                <a:latin typeface="AntennaCond Light" charset="0"/>
              </a:rPr>
              <a:t>Paso 1:</a:t>
            </a:r>
            <a:endParaRPr lang="es-ES" sz="1600">
              <a:solidFill>
                <a:srgbClr val="404040"/>
              </a:solidFill>
              <a:latin typeface="AntennaCond Light" charset="0"/>
            </a:endParaRPr>
          </a:p>
        </p:txBody>
      </p:sp>
      <p:pic>
        <p:nvPicPr>
          <p:cNvPr id="245762" name="Picture 2" descr="publi-face"/>
          <p:cNvPicPr>
            <a:picLocks noChangeAspect="1" noChangeArrowheads="1"/>
          </p:cNvPicPr>
          <p:nvPr/>
        </p:nvPicPr>
        <p:blipFill>
          <a:blip r:embed="rId3"/>
          <a:srcRect l="10685" r="25202" b="14155"/>
          <a:stretch>
            <a:fillRect/>
          </a:stretch>
        </p:blipFill>
        <p:spPr bwMode="auto">
          <a:xfrm>
            <a:off x="2843213" y="2852738"/>
            <a:ext cx="5184775" cy="3348037"/>
          </a:xfrm>
          <a:prstGeom prst="rect">
            <a:avLst/>
          </a:prstGeom>
          <a:noFill/>
          <a:ln w="57150">
            <a:solidFill>
              <a:schemeClr val="bg1">
                <a:lumMod val="65000"/>
              </a:schemeClr>
            </a:solidFill>
            <a:miter lim="800000"/>
            <a:headEnd/>
            <a:tailEnd/>
          </a:ln>
        </p:spPr>
      </p:pic>
      <p:cxnSp>
        <p:nvCxnSpPr>
          <p:cNvPr id="15" name="9 Conector recto"/>
          <p:cNvCxnSpPr/>
          <p:nvPr/>
        </p:nvCxnSpPr>
        <p:spPr>
          <a:xfrm>
            <a:off x="107504" y="1124744"/>
            <a:ext cx="88569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Imagen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4353" y="162039"/>
            <a:ext cx="2095759" cy="890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9683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8 Rectángulo"/>
          <p:cNvSpPr/>
          <p:nvPr/>
        </p:nvSpPr>
        <p:spPr>
          <a:xfrm>
            <a:off x="0" y="6553200"/>
            <a:ext cx="9144000" cy="33178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118791" name="11 CuadroTexto"/>
          <p:cNvSpPr txBox="1">
            <a:spLocks noChangeArrowheads="1"/>
          </p:cNvSpPr>
          <p:nvPr/>
        </p:nvSpPr>
        <p:spPr bwMode="auto">
          <a:xfrm>
            <a:off x="223838" y="1187450"/>
            <a:ext cx="7186612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s-ES" sz="3200" b="1">
                <a:solidFill>
                  <a:schemeClr val="bg1"/>
                </a:solidFill>
                <a:latin typeface="AntennaCond Bold" charset="0"/>
              </a:rPr>
              <a:t>6.2  </a:t>
            </a:r>
            <a:r>
              <a:rPr lang="es-ES" sz="3200" b="1">
                <a:solidFill>
                  <a:srgbClr val="404040"/>
                </a:solidFill>
                <a:latin typeface="AntennaCond Bold" charset="0"/>
              </a:rPr>
              <a:t>Uso de Facebook para las empresas</a:t>
            </a:r>
          </a:p>
        </p:txBody>
      </p:sp>
      <p:sp>
        <p:nvSpPr>
          <p:cNvPr id="13" name="9 CuadroTexto"/>
          <p:cNvSpPr txBox="1"/>
          <p:nvPr/>
        </p:nvSpPr>
        <p:spPr>
          <a:xfrm>
            <a:off x="179388" y="1987550"/>
            <a:ext cx="2259012" cy="3662363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s-ES" sz="2000" b="1">
                <a:solidFill>
                  <a:srgbClr val="7F7F7F"/>
                </a:solidFill>
                <a:latin typeface="AntennaCond Bold" charset="0"/>
              </a:rPr>
              <a:t>Pasos a seguir:</a:t>
            </a:r>
          </a:p>
          <a:p>
            <a:pPr eaLnBrk="1" hangingPunct="1"/>
            <a:endParaRPr lang="es-ES" sz="2000" b="1">
              <a:solidFill>
                <a:srgbClr val="7F7F7F"/>
              </a:solidFill>
              <a:latin typeface="AntennaCond Bold" charset="0"/>
            </a:endParaRPr>
          </a:p>
          <a:p>
            <a:pPr eaLnBrk="1" hangingPunct="1"/>
            <a:r>
              <a:rPr lang="es-ES" sz="1600">
                <a:solidFill>
                  <a:srgbClr val="7F7F7F"/>
                </a:solidFill>
                <a:latin typeface="AntennaCond Light" charset="0"/>
              </a:rPr>
              <a:t>1. Crear un perfil personal</a:t>
            </a:r>
          </a:p>
          <a:p>
            <a:pPr eaLnBrk="1" hangingPunct="1"/>
            <a:endParaRPr lang="es-ES" sz="1600">
              <a:solidFill>
                <a:srgbClr val="7F7F7F"/>
              </a:solidFill>
              <a:latin typeface="AntennaCond Light" charset="0"/>
            </a:endParaRPr>
          </a:p>
          <a:p>
            <a:pPr eaLnBrk="1" hangingPunct="1"/>
            <a:r>
              <a:rPr lang="es-ES" sz="1600">
                <a:solidFill>
                  <a:srgbClr val="7F7F7F"/>
                </a:solidFill>
                <a:latin typeface="AntennaCond Light" charset="0"/>
              </a:rPr>
              <a:t>2. Crear página oficial</a:t>
            </a:r>
          </a:p>
          <a:p>
            <a:pPr eaLnBrk="1" hangingPunct="1"/>
            <a:endParaRPr lang="es-ES" sz="1600">
              <a:solidFill>
                <a:srgbClr val="7F7F7F"/>
              </a:solidFill>
              <a:latin typeface="AntennaCond Light" charset="0"/>
            </a:endParaRPr>
          </a:p>
          <a:p>
            <a:pPr eaLnBrk="1" hangingPunct="1"/>
            <a:r>
              <a:rPr lang="es-ES" sz="1600">
                <a:solidFill>
                  <a:srgbClr val="7F7F7F"/>
                </a:solidFill>
                <a:latin typeface="AntennaCond Light" charset="0"/>
              </a:rPr>
              <a:t>3. Publicar contenido</a:t>
            </a:r>
          </a:p>
          <a:p>
            <a:pPr eaLnBrk="1" hangingPunct="1"/>
            <a:endParaRPr lang="es-ES" sz="1600">
              <a:solidFill>
                <a:srgbClr val="7F7F7F"/>
              </a:solidFill>
              <a:latin typeface="AntennaCond Light" charset="0"/>
            </a:endParaRPr>
          </a:p>
          <a:p>
            <a:pPr eaLnBrk="1" hangingPunct="1"/>
            <a:r>
              <a:rPr lang="es-ES" sz="1600">
                <a:solidFill>
                  <a:srgbClr val="7F7F7F"/>
                </a:solidFill>
                <a:latin typeface="AntennaCond Light" charset="0"/>
              </a:rPr>
              <a:t>4. Instalar aplicaciones</a:t>
            </a:r>
          </a:p>
          <a:p>
            <a:pPr eaLnBrk="1" hangingPunct="1"/>
            <a:endParaRPr lang="es-ES" sz="1600">
              <a:latin typeface="AntennaCond Light" charset="0"/>
            </a:endParaRPr>
          </a:p>
          <a:p>
            <a:pPr eaLnBrk="1" hangingPunct="1"/>
            <a:r>
              <a:rPr lang="es-ES" sz="1600">
                <a:solidFill>
                  <a:srgbClr val="7F7F7F"/>
                </a:solidFill>
                <a:latin typeface="AntennaCond Light" charset="0"/>
              </a:rPr>
              <a:t>5. Campañas publicitarias </a:t>
            </a:r>
          </a:p>
          <a:p>
            <a:pPr eaLnBrk="1" hangingPunct="1"/>
            <a:endParaRPr lang="es-ES" sz="1600">
              <a:solidFill>
                <a:srgbClr val="7F7F7F"/>
              </a:solidFill>
              <a:latin typeface="AntennaCond Light" charset="0"/>
            </a:endParaRPr>
          </a:p>
          <a:p>
            <a:pPr eaLnBrk="1" hangingPunct="1"/>
            <a:r>
              <a:rPr lang="es-ES" sz="1600">
                <a:latin typeface="AntennaCond Light" charset="0"/>
              </a:rPr>
              <a:t>6. Conseguir seguidores</a:t>
            </a:r>
          </a:p>
          <a:p>
            <a:pPr eaLnBrk="1" hangingPunct="1"/>
            <a:endParaRPr lang="es-ES" sz="1600">
              <a:latin typeface="AntennaCond Light" charset="0"/>
            </a:endParaRPr>
          </a:p>
        </p:txBody>
      </p:sp>
      <p:cxnSp>
        <p:nvCxnSpPr>
          <p:cNvPr id="24" name="Straight Connector 23"/>
          <p:cNvCxnSpPr>
            <a:cxnSpLocks noChangeShapeType="1"/>
          </p:cNvCxnSpPr>
          <p:nvPr/>
        </p:nvCxnSpPr>
        <p:spPr bwMode="auto">
          <a:xfrm rot="5400000">
            <a:off x="265907" y="4153694"/>
            <a:ext cx="4343400" cy="1587"/>
          </a:xfrm>
          <a:prstGeom prst="line">
            <a:avLst/>
          </a:prstGeom>
          <a:noFill/>
          <a:ln w="25400">
            <a:solidFill>
              <a:srgbClr val="BFBFBF"/>
            </a:solidFill>
            <a:round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</p:cxnSp>
      <p:sp>
        <p:nvSpPr>
          <p:cNvPr id="118794" name="9 CuadroTexto"/>
          <p:cNvSpPr txBox="1">
            <a:spLocks noChangeArrowheads="1"/>
          </p:cNvSpPr>
          <p:nvPr/>
        </p:nvSpPr>
        <p:spPr bwMode="auto">
          <a:xfrm>
            <a:off x="2667000" y="1981200"/>
            <a:ext cx="60960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s-ES" sz="2000" b="1">
                <a:solidFill>
                  <a:srgbClr val="000000"/>
                </a:solidFill>
                <a:latin typeface="AntennaCond Bold" charset="0"/>
              </a:rPr>
              <a:t>Intentar conseguir seguidores</a:t>
            </a:r>
          </a:p>
        </p:txBody>
      </p:sp>
      <p:sp>
        <p:nvSpPr>
          <p:cNvPr id="118795" name="9 CuadroTexto"/>
          <p:cNvSpPr txBox="1">
            <a:spLocks noChangeArrowheads="1"/>
          </p:cNvSpPr>
          <p:nvPr/>
        </p:nvSpPr>
        <p:spPr bwMode="auto">
          <a:xfrm>
            <a:off x="2667000" y="2420938"/>
            <a:ext cx="2768600" cy="230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>
              <a:buFontTx/>
              <a:buAutoNum type="arabicPeriod"/>
            </a:pPr>
            <a:r>
              <a:rPr lang="es-ES" sz="1600">
                <a:solidFill>
                  <a:srgbClr val="404040"/>
                </a:solidFill>
                <a:latin typeface="AntennaCond Light" charset="0"/>
              </a:rPr>
              <a:t>Decirle a TODO el mundo que tenemos página en Facebook (firmas emails, tarjetas, web, newsletters, etc).  </a:t>
            </a:r>
            <a:br>
              <a:rPr lang="es-ES" sz="1600">
                <a:solidFill>
                  <a:srgbClr val="404040"/>
                </a:solidFill>
                <a:latin typeface="AntennaCond Light" charset="0"/>
              </a:rPr>
            </a:br>
            <a:r>
              <a:rPr lang="es-ES" sz="1600">
                <a:solidFill>
                  <a:srgbClr val="404040"/>
                </a:solidFill>
                <a:latin typeface="AntennaCond Light" charset="0"/>
              </a:rPr>
              <a:t/>
            </a:r>
            <a:br>
              <a:rPr lang="es-ES" sz="1600">
                <a:solidFill>
                  <a:srgbClr val="404040"/>
                </a:solidFill>
                <a:latin typeface="AntennaCond Light" charset="0"/>
              </a:rPr>
            </a:br>
            <a:r>
              <a:rPr lang="es-ES" sz="1600">
                <a:solidFill>
                  <a:srgbClr val="404040"/>
                </a:solidFill>
                <a:latin typeface="AntennaCond Light" charset="0"/>
              </a:rPr>
              <a:t>En algunos casos se recomienda incluir el FanBox</a:t>
            </a:r>
          </a:p>
        </p:txBody>
      </p:sp>
      <p:pic>
        <p:nvPicPr>
          <p:cNvPr id="248834" name="Picture 2"/>
          <p:cNvPicPr>
            <a:picLocks noChangeAspect="1" noChangeArrowheads="1"/>
          </p:cNvPicPr>
          <p:nvPr/>
        </p:nvPicPr>
        <p:blipFill>
          <a:blip r:embed="rId3"/>
          <a:srcRect l="20366" r="20968"/>
          <a:stretch>
            <a:fillRect/>
          </a:stretch>
        </p:blipFill>
        <p:spPr bwMode="auto">
          <a:xfrm>
            <a:off x="5651500" y="2492375"/>
            <a:ext cx="3168650" cy="3857625"/>
          </a:xfrm>
          <a:prstGeom prst="rect">
            <a:avLst/>
          </a:prstGeom>
          <a:noFill/>
          <a:ln w="57150">
            <a:solidFill>
              <a:schemeClr val="bg1">
                <a:lumMod val="65000"/>
              </a:schemeClr>
            </a:solidFill>
            <a:miter lim="800000"/>
            <a:headEnd/>
            <a:tailEnd/>
          </a:ln>
        </p:spPr>
      </p:pic>
      <p:sp>
        <p:nvSpPr>
          <p:cNvPr id="16" name="15 Rectángulo"/>
          <p:cNvSpPr/>
          <p:nvPr/>
        </p:nvSpPr>
        <p:spPr>
          <a:xfrm>
            <a:off x="2700338" y="4868863"/>
            <a:ext cx="6048375" cy="136842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/>
          </a:p>
        </p:txBody>
      </p:sp>
      <p:sp>
        <p:nvSpPr>
          <p:cNvPr id="18" name="17 CuadroTexto"/>
          <p:cNvSpPr txBox="1"/>
          <p:nvPr/>
        </p:nvSpPr>
        <p:spPr>
          <a:xfrm>
            <a:off x="2771775" y="4941888"/>
            <a:ext cx="5903913" cy="1106487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s-ES" sz="1200">
                <a:latin typeface="AntennaCond ExtraLight" charset="0"/>
              </a:rPr>
              <a:t>Tan simple como colocar este código en nuestra página.</a:t>
            </a:r>
          </a:p>
          <a:p>
            <a:pPr eaLnBrk="1" hangingPunct="1"/>
            <a:endParaRPr lang="ca-ES" sz="1000">
              <a:latin typeface="Calibri" charset="0"/>
            </a:endParaRPr>
          </a:p>
          <a:p>
            <a:pPr eaLnBrk="1" hangingPunct="1"/>
            <a:r>
              <a:rPr lang="ca-ES" sz="1100">
                <a:latin typeface="Calibri" charset="0"/>
              </a:rPr>
              <a:t>&lt;script src="http://static.ak.connect.facebook.com/js/api_lib/v0.4/FeatureLoader.js.php/es_LA" type="text/javascript"&gt;&lt;/script&gt;&lt;script type="text/javascript"&gt;FB.init("1b8f0f706c312c05f42224b5b3399f80");&lt;/script&gt;&lt;fb:fan connections="22" width="225" profile_id="</a:t>
            </a:r>
            <a:r>
              <a:rPr lang="ca-ES" sz="1100" b="1">
                <a:latin typeface="Calibri" charset="0"/>
              </a:rPr>
              <a:t>XXXXXXXXXXXX</a:t>
            </a:r>
            <a:r>
              <a:rPr lang="ca-ES" sz="1100">
                <a:latin typeface="Calibri" charset="0"/>
              </a:rPr>
              <a:t>" stream=""&gt;&lt;/fb:fan&gt; </a:t>
            </a:r>
            <a:endParaRPr lang="es-ES" sz="1100">
              <a:latin typeface="Calibri" charset="0"/>
            </a:endParaRPr>
          </a:p>
        </p:txBody>
      </p:sp>
      <p:cxnSp>
        <p:nvCxnSpPr>
          <p:cNvPr id="19" name="9 Conector recto"/>
          <p:cNvCxnSpPr/>
          <p:nvPr/>
        </p:nvCxnSpPr>
        <p:spPr>
          <a:xfrm>
            <a:off x="107504" y="1124744"/>
            <a:ext cx="88569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Imagen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4353" y="162039"/>
            <a:ext cx="2095759" cy="890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9821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9592" y="5725478"/>
            <a:ext cx="2376263" cy="9438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9" name="Picture 5" descr="http://www.catolica.edu.sv/lti/download/2008/UNICAES_07_07_08_589X600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92280" y="5715774"/>
            <a:ext cx="936104" cy="953586"/>
          </a:xfrm>
          <a:prstGeom prst="rect">
            <a:avLst/>
          </a:prstGeom>
          <a:noFill/>
        </p:spPr>
      </p:pic>
      <p:cxnSp>
        <p:nvCxnSpPr>
          <p:cNvPr id="10" name="9 Conector recto"/>
          <p:cNvCxnSpPr/>
          <p:nvPr/>
        </p:nvCxnSpPr>
        <p:spPr>
          <a:xfrm>
            <a:off x="107504" y="1124744"/>
            <a:ext cx="88569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11 Conector recto"/>
          <p:cNvCxnSpPr/>
          <p:nvPr/>
        </p:nvCxnSpPr>
        <p:spPr>
          <a:xfrm>
            <a:off x="179512" y="5661248"/>
            <a:ext cx="88569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Imagen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4353" y="162039"/>
            <a:ext cx="2095759" cy="890697"/>
          </a:xfrm>
          <a:prstGeom prst="rect">
            <a:avLst/>
          </a:prstGeom>
        </p:spPr>
      </p:pic>
      <p:sp>
        <p:nvSpPr>
          <p:cNvPr id="8" name="Título 7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s-ES" sz="5400" dirty="0" smtClean="0"/>
              <a:t>Redes Sociales.</a:t>
            </a:r>
            <a:endParaRPr lang="es-ES" sz="5400" dirty="0"/>
          </a:p>
        </p:txBody>
      </p:sp>
      <p:sp>
        <p:nvSpPr>
          <p:cNvPr id="9" name="Subtítulo 8"/>
          <p:cNvSpPr>
            <a:spLocks noGrp="1"/>
          </p:cNvSpPr>
          <p:nvPr>
            <p:ph type="subTitle" idx="1"/>
          </p:nvPr>
        </p:nvSpPr>
        <p:spPr>
          <a:xfrm>
            <a:off x="251520" y="3200400"/>
            <a:ext cx="8712968" cy="2388840"/>
          </a:xfrm>
        </p:spPr>
        <p:txBody>
          <a:bodyPr>
            <a:normAutofit/>
          </a:bodyPr>
          <a:lstStyle/>
          <a:p>
            <a:r>
              <a:rPr lang="es-ES" sz="3200" dirty="0" smtClean="0"/>
              <a:t>Hace referencia a la carater</a:t>
            </a:r>
            <a:r>
              <a:rPr lang="es-ES" sz="3200" dirty="0" smtClean="0"/>
              <a:t>ística de poder compartir imágenes, videos, documentos, ideas, pensamientos, etc.</a:t>
            </a:r>
            <a:endParaRPr lang="es-ES" sz="3200" dirty="0"/>
          </a:p>
        </p:txBody>
      </p:sp>
    </p:spTree>
    <p:extLst>
      <p:ext uri="{BB962C8B-B14F-4D97-AF65-F5344CB8AC3E}">
        <p14:creationId xmlns:p14="http://schemas.microsoft.com/office/powerpoint/2010/main" val="14389977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8 Rectángulo"/>
          <p:cNvSpPr/>
          <p:nvPr/>
        </p:nvSpPr>
        <p:spPr>
          <a:xfrm>
            <a:off x="0" y="6553200"/>
            <a:ext cx="9144000" cy="33178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119815" name="11 CuadroTexto"/>
          <p:cNvSpPr txBox="1">
            <a:spLocks noChangeArrowheads="1"/>
          </p:cNvSpPr>
          <p:nvPr/>
        </p:nvSpPr>
        <p:spPr bwMode="auto">
          <a:xfrm>
            <a:off x="223838" y="1187450"/>
            <a:ext cx="7186612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s-ES" sz="3200" b="1">
                <a:solidFill>
                  <a:schemeClr val="bg1"/>
                </a:solidFill>
                <a:latin typeface="AntennaCond Bold" charset="0"/>
              </a:rPr>
              <a:t>6.2  </a:t>
            </a:r>
            <a:r>
              <a:rPr lang="es-ES" sz="3200" b="1">
                <a:solidFill>
                  <a:srgbClr val="404040"/>
                </a:solidFill>
                <a:latin typeface="AntennaCond Bold" charset="0"/>
              </a:rPr>
              <a:t>Uso de Facebook para las empresas</a:t>
            </a:r>
          </a:p>
        </p:txBody>
      </p:sp>
      <p:sp>
        <p:nvSpPr>
          <p:cNvPr id="13" name="9 CuadroTexto"/>
          <p:cNvSpPr txBox="1"/>
          <p:nvPr/>
        </p:nvSpPr>
        <p:spPr>
          <a:xfrm>
            <a:off x="179388" y="1987550"/>
            <a:ext cx="2259012" cy="3662363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s-ES" sz="2000" b="1">
                <a:solidFill>
                  <a:srgbClr val="7F7F7F"/>
                </a:solidFill>
                <a:latin typeface="AntennaCond Bold" charset="0"/>
              </a:rPr>
              <a:t>Pasos a seguir:</a:t>
            </a:r>
          </a:p>
          <a:p>
            <a:pPr eaLnBrk="1" hangingPunct="1"/>
            <a:endParaRPr lang="es-ES" sz="2000" b="1">
              <a:solidFill>
                <a:srgbClr val="7F7F7F"/>
              </a:solidFill>
              <a:latin typeface="AntennaCond Bold" charset="0"/>
            </a:endParaRPr>
          </a:p>
          <a:p>
            <a:pPr eaLnBrk="1" hangingPunct="1"/>
            <a:r>
              <a:rPr lang="es-ES" sz="1600">
                <a:solidFill>
                  <a:srgbClr val="7F7F7F"/>
                </a:solidFill>
                <a:latin typeface="AntennaCond Light" charset="0"/>
              </a:rPr>
              <a:t>1. Crear un perfil personal</a:t>
            </a:r>
          </a:p>
          <a:p>
            <a:pPr eaLnBrk="1" hangingPunct="1"/>
            <a:endParaRPr lang="es-ES" sz="1600">
              <a:solidFill>
                <a:srgbClr val="7F7F7F"/>
              </a:solidFill>
              <a:latin typeface="AntennaCond Light" charset="0"/>
            </a:endParaRPr>
          </a:p>
          <a:p>
            <a:pPr eaLnBrk="1" hangingPunct="1"/>
            <a:r>
              <a:rPr lang="es-ES" sz="1600">
                <a:solidFill>
                  <a:srgbClr val="7F7F7F"/>
                </a:solidFill>
                <a:latin typeface="AntennaCond Light" charset="0"/>
              </a:rPr>
              <a:t>2. Crear página oficial</a:t>
            </a:r>
          </a:p>
          <a:p>
            <a:pPr eaLnBrk="1" hangingPunct="1"/>
            <a:endParaRPr lang="es-ES" sz="1600">
              <a:solidFill>
                <a:srgbClr val="7F7F7F"/>
              </a:solidFill>
              <a:latin typeface="AntennaCond Light" charset="0"/>
            </a:endParaRPr>
          </a:p>
          <a:p>
            <a:pPr eaLnBrk="1" hangingPunct="1"/>
            <a:r>
              <a:rPr lang="es-ES" sz="1600">
                <a:solidFill>
                  <a:srgbClr val="7F7F7F"/>
                </a:solidFill>
                <a:latin typeface="AntennaCond Light" charset="0"/>
              </a:rPr>
              <a:t>3. Publicar contenido</a:t>
            </a:r>
          </a:p>
          <a:p>
            <a:pPr eaLnBrk="1" hangingPunct="1"/>
            <a:endParaRPr lang="es-ES" sz="1600">
              <a:solidFill>
                <a:srgbClr val="7F7F7F"/>
              </a:solidFill>
              <a:latin typeface="AntennaCond Light" charset="0"/>
            </a:endParaRPr>
          </a:p>
          <a:p>
            <a:pPr eaLnBrk="1" hangingPunct="1"/>
            <a:r>
              <a:rPr lang="es-ES" sz="1600">
                <a:solidFill>
                  <a:srgbClr val="7F7F7F"/>
                </a:solidFill>
                <a:latin typeface="AntennaCond Light" charset="0"/>
              </a:rPr>
              <a:t>4. Instalar aplicaciones</a:t>
            </a:r>
          </a:p>
          <a:p>
            <a:pPr eaLnBrk="1" hangingPunct="1"/>
            <a:endParaRPr lang="es-ES" sz="1600">
              <a:latin typeface="AntennaCond Light" charset="0"/>
            </a:endParaRPr>
          </a:p>
          <a:p>
            <a:pPr eaLnBrk="1" hangingPunct="1"/>
            <a:r>
              <a:rPr lang="es-ES" sz="1600">
                <a:solidFill>
                  <a:srgbClr val="7F7F7F"/>
                </a:solidFill>
                <a:latin typeface="AntennaCond Light" charset="0"/>
              </a:rPr>
              <a:t>5. Campañas publicitarias </a:t>
            </a:r>
          </a:p>
          <a:p>
            <a:pPr eaLnBrk="1" hangingPunct="1"/>
            <a:endParaRPr lang="es-ES" sz="1600">
              <a:solidFill>
                <a:srgbClr val="7F7F7F"/>
              </a:solidFill>
              <a:latin typeface="AntennaCond Light" charset="0"/>
            </a:endParaRPr>
          </a:p>
          <a:p>
            <a:pPr eaLnBrk="1" hangingPunct="1"/>
            <a:r>
              <a:rPr lang="es-ES" sz="1600">
                <a:latin typeface="AntennaCond Light" charset="0"/>
              </a:rPr>
              <a:t>6. Conseguir seguidores</a:t>
            </a:r>
          </a:p>
          <a:p>
            <a:pPr eaLnBrk="1" hangingPunct="1"/>
            <a:endParaRPr lang="es-ES" sz="1600">
              <a:latin typeface="AntennaCond Light" charset="0"/>
            </a:endParaRPr>
          </a:p>
        </p:txBody>
      </p:sp>
      <p:cxnSp>
        <p:nvCxnSpPr>
          <p:cNvPr id="24" name="Straight Connector 23"/>
          <p:cNvCxnSpPr>
            <a:cxnSpLocks noChangeShapeType="1"/>
          </p:cNvCxnSpPr>
          <p:nvPr/>
        </p:nvCxnSpPr>
        <p:spPr bwMode="auto">
          <a:xfrm rot="5400000">
            <a:off x="265907" y="4153694"/>
            <a:ext cx="4343400" cy="1587"/>
          </a:xfrm>
          <a:prstGeom prst="line">
            <a:avLst/>
          </a:prstGeom>
          <a:noFill/>
          <a:ln w="25400">
            <a:solidFill>
              <a:srgbClr val="BFBFBF"/>
            </a:solidFill>
            <a:round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</p:cxnSp>
      <p:sp>
        <p:nvSpPr>
          <p:cNvPr id="119818" name="9 CuadroTexto"/>
          <p:cNvSpPr txBox="1">
            <a:spLocks noChangeArrowheads="1"/>
          </p:cNvSpPr>
          <p:nvPr/>
        </p:nvSpPr>
        <p:spPr bwMode="auto">
          <a:xfrm>
            <a:off x="2667000" y="1981200"/>
            <a:ext cx="60960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s-ES" sz="2000" b="1">
                <a:solidFill>
                  <a:srgbClr val="000000"/>
                </a:solidFill>
                <a:latin typeface="AntennaCond Bold" charset="0"/>
              </a:rPr>
              <a:t>Intentar conseguir seguidores</a:t>
            </a:r>
          </a:p>
        </p:txBody>
      </p:sp>
      <p:sp>
        <p:nvSpPr>
          <p:cNvPr id="119819" name="9 CuadroTexto"/>
          <p:cNvSpPr txBox="1">
            <a:spLocks noChangeArrowheads="1"/>
          </p:cNvSpPr>
          <p:nvPr/>
        </p:nvSpPr>
        <p:spPr bwMode="auto">
          <a:xfrm>
            <a:off x="2667000" y="2420938"/>
            <a:ext cx="550545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>
              <a:buFont typeface="Calibri" charset="0"/>
              <a:buAutoNum type="arabicPeriod" startAt="2"/>
            </a:pPr>
            <a:r>
              <a:rPr lang="es-ES" sz="1600">
                <a:solidFill>
                  <a:srgbClr val="404040"/>
                </a:solidFill>
                <a:latin typeface="AntennaCond Light" charset="0"/>
              </a:rPr>
              <a:t>Plantear promociones,  concursos y  sorteos</a:t>
            </a:r>
          </a:p>
        </p:txBody>
      </p:sp>
      <p:pic>
        <p:nvPicPr>
          <p:cNvPr id="249858" name="Picture 2" descr="ejemplo concurso"/>
          <p:cNvPicPr>
            <a:picLocks noChangeAspect="1" noChangeArrowheads="1"/>
          </p:cNvPicPr>
          <p:nvPr/>
        </p:nvPicPr>
        <p:blipFill>
          <a:blip r:embed="rId3"/>
          <a:srcRect l="9040" r="25525" b="67087"/>
          <a:stretch>
            <a:fillRect/>
          </a:stretch>
        </p:blipFill>
        <p:spPr bwMode="auto">
          <a:xfrm>
            <a:off x="3132138" y="2924175"/>
            <a:ext cx="4051300" cy="3502025"/>
          </a:xfrm>
          <a:prstGeom prst="rect">
            <a:avLst/>
          </a:prstGeom>
          <a:noFill/>
          <a:ln w="38100">
            <a:solidFill>
              <a:schemeClr val="bg1">
                <a:lumMod val="65000"/>
              </a:schemeClr>
            </a:solidFill>
            <a:miter lim="800000"/>
            <a:headEnd/>
            <a:tailEnd/>
          </a:ln>
        </p:spPr>
      </p:pic>
      <p:cxnSp>
        <p:nvCxnSpPr>
          <p:cNvPr id="15" name="9 Conector recto"/>
          <p:cNvCxnSpPr/>
          <p:nvPr/>
        </p:nvCxnSpPr>
        <p:spPr>
          <a:xfrm>
            <a:off x="107504" y="1124744"/>
            <a:ext cx="88569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Imagen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4353" y="162039"/>
            <a:ext cx="2095759" cy="890697"/>
          </a:xfrm>
          <a:prstGeom prst="rect">
            <a:avLst/>
          </a:prstGeom>
        </p:spPr>
      </p:pic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5"/>
          <a:srcRect l="21371" t="23491" r="31881" b="38069"/>
          <a:stretch>
            <a:fillRect/>
          </a:stretch>
        </p:blipFill>
        <p:spPr bwMode="auto">
          <a:xfrm rot="20243967">
            <a:off x="4984192" y="3889267"/>
            <a:ext cx="3922734" cy="2017641"/>
          </a:xfrm>
          <a:prstGeom prst="rect">
            <a:avLst/>
          </a:prstGeom>
          <a:noFill/>
          <a:ln w="38100">
            <a:solidFill>
              <a:schemeClr val="bg1">
                <a:lumMod val="65000"/>
              </a:schemeClr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0006357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413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 rot="21073002">
            <a:off x="5883275" y="4457700"/>
            <a:ext cx="4233863" cy="2401888"/>
          </a:xfrm>
          <a:prstGeom prst="rect">
            <a:avLst/>
          </a:prstGeom>
          <a:noFill/>
          <a:ln w="57150">
            <a:solidFill>
              <a:schemeClr val="bg1">
                <a:lumMod val="75000"/>
              </a:schemeClr>
            </a:solidFill>
            <a:miter lim="800000"/>
            <a:headEnd/>
            <a:tailEnd/>
          </a:ln>
        </p:spPr>
      </p:pic>
      <p:sp>
        <p:nvSpPr>
          <p:cNvPr id="9" name="8 Rectángulo"/>
          <p:cNvSpPr/>
          <p:nvPr/>
        </p:nvSpPr>
        <p:spPr>
          <a:xfrm>
            <a:off x="0" y="6553200"/>
            <a:ext cx="9144000" cy="33178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163848" name="11 CuadroTexto"/>
          <p:cNvSpPr txBox="1">
            <a:spLocks noChangeArrowheads="1"/>
          </p:cNvSpPr>
          <p:nvPr/>
        </p:nvSpPr>
        <p:spPr bwMode="auto">
          <a:xfrm>
            <a:off x="223838" y="1187450"/>
            <a:ext cx="9543961" cy="584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s-ES" sz="3200" b="1" dirty="0" smtClean="0">
                <a:solidFill>
                  <a:schemeClr val="bg1"/>
                </a:solidFill>
                <a:latin typeface="AntennaCond Bold" charset="0"/>
              </a:rPr>
              <a:t>  </a:t>
            </a:r>
            <a:r>
              <a:rPr lang="es-ES" sz="3000" b="1" dirty="0">
                <a:solidFill>
                  <a:srgbClr val="404040"/>
                </a:solidFill>
                <a:latin typeface="AntennaCond Bold" charset="0"/>
              </a:rPr>
              <a:t>Uso de Otras Redes Sociales para las empresas</a:t>
            </a:r>
          </a:p>
        </p:txBody>
      </p:sp>
      <p:sp>
        <p:nvSpPr>
          <p:cNvPr id="12" name="11 CuadroTexto"/>
          <p:cNvSpPr txBox="1">
            <a:spLocks noChangeArrowheads="1"/>
          </p:cNvSpPr>
          <p:nvPr/>
        </p:nvSpPr>
        <p:spPr bwMode="auto">
          <a:xfrm>
            <a:off x="989013" y="1773238"/>
            <a:ext cx="4783137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s-ES" sz="3200" b="1" dirty="0" err="1">
                <a:solidFill>
                  <a:srgbClr val="C00000"/>
                </a:solidFill>
                <a:latin typeface="AntennaCond Bold" pitchFamily="50" charset="0"/>
                <a:ea typeface="+mn-ea"/>
                <a:cs typeface="Arial" pitchFamily="34" charset="0"/>
              </a:rPr>
              <a:t>Foursquare</a:t>
            </a:r>
            <a:r>
              <a:rPr lang="es-ES" sz="3200" b="1" dirty="0">
                <a:solidFill>
                  <a:srgbClr val="C00000"/>
                </a:solidFill>
                <a:latin typeface="AntennaCond Bold" pitchFamily="50" charset="0"/>
                <a:ea typeface="+mn-ea"/>
                <a:cs typeface="Arial" pitchFamily="34" charset="0"/>
              </a:rPr>
              <a:t>      </a:t>
            </a:r>
            <a:r>
              <a:rPr lang="es-ES" b="1" dirty="0">
                <a:solidFill>
                  <a:schemeClr val="tx1">
                    <a:lumMod val="50000"/>
                    <a:lumOff val="50000"/>
                  </a:schemeClr>
                </a:solidFill>
                <a:latin typeface="AntennaCond Bold" pitchFamily="50" charset="0"/>
                <a:ea typeface="+mn-ea"/>
                <a:cs typeface="Arial" pitchFamily="34" charset="0"/>
              </a:rPr>
              <a:t>www.foursquare.com</a:t>
            </a:r>
            <a:endParaRPr lang="es-ES" b="1" dirty="0">
              <a:solidFill>
                <a:schemeClr val="tx1">
                  <a:lumMod val="50000"/>
                  <a:lumOff val="50000"/>
                </a:schemeClr>
              </a:solidFill>
              <a:latin typeface="AntennaCond Bold" pitchFamily="50" charset="0"/>
              <a:ea typeface="+mn-ea"/>
              <a:cs typeface="Arial" pitchFamily="34" charset="0"/>
            </a:endParaRPr>
          </a:p>
        </p:txBody>
      </p:sp>
      <p:sp>
        <p:nvSpPr>
          <p:cNvPr id="163850" name="9 CuadroTexto"/>
          <p:cNvSpPr txBox="1">
            <a:spLocks noChangeArrowheads="1"/>
          </p:cNvSpPr>
          <p:nvPr/>
        </p:nvSpPr>
        <p:spPr bwMode="auto">
          <a:xfrm>
            <a:off x="1042988" y="2420938"/>
            <a:ext cx="7273925" cy="1692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>
              <a:spcAft>
                <a:spcPts val="600"/>
              </a:spcAft>
            </a:pPr>
            <a:r>
              <a:rPr lang="es-ES" sz="2400">
                <a:solidFill>
                  <a:srgbClr val="404040"/>
                </a:solidFill>
                <a:latin typeface="AntennaCond Bold" charset="0"/>
              </a:rPr>
              <a:t>¿Qué es?</a:t>
            </a:r>
            <a:r>
              <a:rPr lang="es-ES" sz="1600">
                <a:solidFill>
                  <a:srgbClr val="404040"/>
                </a:solidFill>
                <a:latin typeface="AntennaCond Light" charset="0"/>
              </a:rPr>
              <a:t/>
            </a:r>
            <a:br>
              <a:rPr lang="es-ES" sz="1600">
                <a:solidFill>
                  <a:srgbClr val="404040"/>
                </a:solidFill>
                <a:latin typeface="AntennaCond Light" charset="0"/>
              </a:rPr>
            </a:br>
            <a:r>
              <a:rPr lang="es-ES" sz="2000">
                <a:solidFill>
                  <a:srgbClr val="404040"/>
                </a:solidFill>
                <a:latin typeface="AntennaCond Light" charset="0"/>
              </a:rPr>
              <a:t>Fousquare va de la mano de </a:t>
            </a:r>
            <a:r>
              <a:rPr lang="es-ES" sz="2000" b="1">
                <a:solidFill>
                  <a:srgbClr val="404040"/>
                </a:solidFill>
                <a:latin typeface="AntennaCond Light" charset="0"/>
              </a:rPr>
              <a:t>la tecnología móvil</a:t>
            </a:r>
            <a:r>
              <a:rPr lang="es-ES" sz="2000">
                <a:solidFill>
                  <a:srgbClr val="404040"/>
                </a:solidFill>
                <a:latin typeface="AntennaCond Light" charset="0"/>
              </a:rPr>
              <a:t>, y es una </a:t>
            </a:r>
            <a:r>
              <a:rPr lang="es-ES" sz="2000" b="1">
                <a:solidFill>
                  <a:srgbClr val="404040"/>
                </a:solidFill>
                <a:latin typeface="AntennaCond Light" charset="0"/>
              </a:rPr>
              <a:t>Red Social ambientada como un juego</a:t>
            </a:r>
            <a:r>
              <a:rPr lang="es-ES" sz="2000">
                <a:solidFill>
                  <a:srgbClr val="404040"/>
                </a:solidFill>
                <a:latin typeface="AntennaCond Light" charset="0"/>
              </a:rPr>
              <a:t>, que nos permite con tan sólo pulsar </a:t>
            </a:r>
            <a:r>
              <a:rPr lang="es-ES" sz="2000" b="1">
                <a:solidFill>
                  <a:srgbClr val="404040"/>
                </a:solidFill>
                <a:latin typeface="AntennaCond Light" charset="0"/>
              </a:rPr>
              <a:t>un botón</a:t>
            </a:r>
            <a:r>
              <a:rPr lang="es-ES" sz="2000">
                <a:solidFill>
                  <a:srgbClr val="404040"/>
                </a:solidFill>
                <a:latin typeface="AntennaCond Light" charset="0"/>
              </a:rPr>
              <a:t> en el móvil decir </a:t>
            </a:r>
            <a:r>
              <a:rPr lang="es-ES" sz="2000" b="1">
                <a:solidFill>
                  <a:srgbClr val="404040"/>
                </a:solidFill>
                <a:latin typeface="AntennaCond Light" charset="0"/>
              </a:rPr>
              <a:t>a todos nuestros amigos </a:t>
            </a:r>
            <a:r>
              <a:rPr lang="es-ES" sz="2000">
                <a:solidFill>
                  <a:srgbClr val="404040"/>
                </a:solidFill>
                <a:latin typeface="AntennaCond Light" charset="0"/>
              </a:rPr>
              <a:t>dónde estamos en ese preciso momento</a:t>
            </a:r>
            <a:endParaRPr lang="es-ES" sz="2000" u="sng">
              <a:solidFill>
                <a:srgbClr val="404040"/>
              </a:solidFill>
              <a:latin typeface="AntennaCond Light" charset="0"/>
            </a:endParaRPr>
          </a:p>
        </p:txBody>
      </p:sp>
      <p:pic>
        <p:nvPicPr>
          <p:cNvPr id="13" name="12 Imagen" descr="foursquare_logo1.png"/>
          <p:cNvPicPr>
            <a:picLocks noChangeAspect="1"/>
          </p:cNvPicPr>
          <p:nvPr/>
        </p:nvPicPr>
        <p:blipFill>
          <a:blip r:embed="rId4"/>
          <a:srcRect l="5400" t="7075" r="3579" b="11593"/>
          <a:stretch>
            <a:fillRect/>
          </a:stretch>
        </p:blipFill>
        <p:spPr>
          <a:xfrm>
            <a:off x="1187450" y="4221163"/>
            <a:ext cx="4032250" cy="1450975"/>
          </a:xfrm>
          <a:prstGeom prst="rect">
            <a:avLst/>
          </a:prstGeom>
          <a:ln w="57150">
            <a:solidFill>
              <a:schemeClr val="bg1">
                <a:lumMod val="75000"/>
              </a:schemeClr>
            </a:solidFill>
          </a:ln>
        </p:spPr>
      </p:pic>
      <p:cxnSp>
        <p:nvCxnSpPr>
          <p:cNvPr id="15" name="9 Conector recto"/>
          <p:cNvCxnSpPr/>
          <p:nvPr/>
        </p:nvCxnSpPr>
        <p:spPr>
          <a:xfrm>
            <a:off x="107504" y="1196752"/>
            <a:ext cx="88569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Imagen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84353" y="234047"/>
            <a:ext cx="2095759" cy="890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3227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8 Rectángulo"/>
          <p:cNvSpPr/>
          <p:nvPr/>
        </p:nvSpPr>
        <p:spPr>
          <a:xfrm>
            <a:off x="0" y="6553200"/>
            <a:ext cx="9144000" cy="33178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164871" name="11 CuadroTexto"/>
          <p:cNvSpPr txBox="1">
            <a:spLocks noChangeArrowheads="1"/>
          </p:cNvSpPr>
          <p:nvPr/>
        </p:nvSpPr>
        <p:spPr bwMode="auto">
          <a:xfrm>
            <a:off x="223838" y="1187450"/>
            <a:ext cx="8666162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s-ES" sz="3200" b="1">
                <a:solidFill>
                  <a:schemeClr val="bg1"/>
                </a:solidFill>
                <a:latin typeface="AntennaCond Bold" charset="0"/>
              </a:rPr>
              <a:t>6.5  </a:t>
            </a:r>
            <a:r>
              <a:rPr lang="es-ES" sz="3000" b="1">
                <a:solidFill>
                  <a:srgbClr val="404040"/>
                </a:solidFill>
                <a:latin typeface="AntennaCond Bold" charset="0"/>
              </a:rPr>
              <a:t>Uso de Otras Redes Sociales para las empresas</a:t>
            </a:r>
          </a:p>
        </p:txBody>
      </p:sp>
      <p:sp>
        <p:nvSpPr>
          <p:cNvPr id="12" name="11 CuadroTexto"/>
          <p:cNvSpPr txBox="1">
            <a:spLocks noChangeArrowheads="1"/>
          </p:cNvSpPr>
          <p:nvPr/>
        </p:nvSpPr>
        <p:spPr bwMode="auto">
          <a:xfrm>
            <a:off x="989013" y="1773238"/>
            <a:ext cx="4783137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s-ES" sz="3200" b="1" dirty="0" err="1">
                <a:solidFill>
                  <a:srgbClr val="C00000"/>
                </a:solidFill>
                <a:latin typeface="AntennaCond Bold" pitchFamily="50" charset="0"/>
                <a:ea typeface="+mn-ea"/>
                <a:cs typeface="Arial" pitchFamily="34" charset="0"/>
              </a:rPr>
              <a:t>Foursquare</a:t>
            </a:r>
            <a:r>
              <a:rPr lang="es-ES" sz="3200" b="1" dirty="0">
                <a:solidFill>
                  <a:srgbClr val="C00000"/>
                </a:solidFill>
                <a:latin typeface="AntennaCond Bold" pitchFamily="50" charset="0"/>
                <a:ea typeface="+mn-ea"/>
                <a:cs typeface="Arial" pitchFamily="34" charset="0"/>
              </a:rPr>
              <a:t>      </a:t>
            </a:r>
            <a:r>
              <a:rPr lang="es-ES" b="1" dirty="0">
                <a:solidFill>
                  <a:schemeClr val="tx1">
                    <a:lumMod val="50000"/>
                    <a:lumOff val="50000"/>
                  </a:schemeClr>
                </a:solidFill>
                <a:latin typeface="AntennaCond Bold" pitchFamily="50" charset="0"/>
                <a:ea typeface="+mn-ea"/>
                <a:cs typeface="Arial" pitchFamily="34" charset="0"/>
              </a:rPr>
              <a:t>www.foursquare.com</a:t>
            </a:r>
            <a:endParaRPr lang="es-ES" b="1" dirty="0">
              <a:solidFill>
                <a:schemeClr val="tx1">
                  <a:lumMod val="50000"/>
                  <a:lumOff val="50000"/>
                </a:schemeClr>
              </a:solidFill>
              <a:latin typeface="AntennaCond Bold" pitchFamily="50" charset="0"/>
              <a:ea typeface="+mn-ea"/>
              <a:cs typeface="Arial" pitchFamily="34" charset="0"/>
            </a:endParaRPr>
          </a:p>
        </p:txBody>
      </p:sp>
      <p:sp>
        <p:nvSpPr>
          <p:cNvPr id="164873" name="9 CuadroTexto"/>
          <p:cNvSpPr txBox="1">
            <a:spLocks noChangeArrowheads="1"/>
          </p:cNvSpPr>
          <p:nvPr/>
        </p:nvSpPr>
        <p:spPr bwMode="auto">
          <a:xfrm>
            <a:off x="1042988" y="2420938"/>
            <a:ext cx="7273925" cy="3154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>
              <a:spcAft>
                <a:spcPts val="600"/>
              </a:spcAft>
            </a:pPr>
            <a:r>
              <a:rPr lang="es-ES" sz="2400">
                <a:solidFill>
                  <a:srgbClr val="404040"/>
                </a:solidFill>
                <a:latin typeface="AntennaCond Bold" charset="0"/>
              </a:rPr>
              <a:t>¿Cómo funciona?</a:t>
            </a:r>
            <a:endParaRPr lang="es-ES" sz="1600">
              <a:solidFill>
                <a:srgbClr val="404040"/>
              </a:solidFill>
              <a:latin typeface="AntennaCond Light" charset="0"/>
            </a:endParaRPr>
          </a:p>
          <a:p>
            <a:pPr eaLnBrk="1" hangingPunct="1">
              <a:spcAft>
                <a:spcPts val="600"/>
              </a:spcAft>
            </a:pPr>
            <a:r>
              <a:rPr lang="es-ES" sz="2000">
                <a:solidFill>
                  <a:srgbClr val="404040"/>
                </a:solidFill>
                <a:latin typeface="AntennaCond Light" charset="0"/>
              </a:rPr>
              <a:t>Lo que hacemos es dejar que Foursquare nos</a:t>
            </a:r>
            <a:r>
              <a:rPr lang="es-ES" sz="2000" b="1">
                <a:solidFill>
                  <a:srgbClr val="404040"/>
                </a:solidFill>
                <a:latin typeface="AntennaCond Light" charset="0"/>
              </a:rPr>
              <a:t> localice dónde estamos y nos diga los establecimientos y negocios que hay próximos a nosotros </a:t>
            </a:r>
            <a:r>
              <a:rPr lang="es-ES" sz="2000">
                <a:solidFill>
                  <a:srgbClr val="404040"/>
                </a:solidFill>
                <a:latin typeface="AntennaCond Light" charset="0"/>
              </a:rPr>
              <a:t>y donde podemos hacer  el famoso </a:t>
            </a:r>
            <a:r>
              <a:rPr lang="ja-JP" altLang="es-ES" sz="2000">
                <a:solidFill>
                  <a:srgbClr val="404040"/>
                </a:solidFill>
                <a:latin typeface="AntennaCond Light" charset="0"/>
              </a:rPr>
              <a:t>“</a:t>
            </a:r>
            <a:r>
              <a:rPr lang="es-ES" sz="2000">
                <a:solidFill>
                  <a:srgbClr val="404040"/>
                </a:solidFill>
                <a:latin typeface="AntennaCond Light" charset="0"/>
              </a:rPr>
              <a:t>Check-in</a:t>
            </a:r>
            <a:r>
              <a:rPr lang="ja-JP" altLang="es-ES" sz="2000">
                <a:solidFill>
                  <a:srgbClr val="404040"/>
                </a:solidFill>
                <a:latin typeface="AntennaCond Light" charset="0"/>
              </a:rPr>
              <a:t>”</a:t>
            </a:r>
            <a:r>
              <a:rPr lang="es-ES" sz="2000">
                <a:solidFill>
                  <a:srgbClr val="404040"/>
                </a:solidFill>
                <a:latin typeface="AntennaCond Light" charset="0"/>
              </a:rPr>
              <a:t> o lo que es lo mismo </a:t>
            </a:r>
            <a:r>
              <a:rPr lang="ja-JP" altLang="es-ES" sz="2000" b="1">
                <a:solidFill>
                  <a:srgbClr val="404040"/>
                </a:solidFill>
                <a:latin typeface="AntennaCond Light" charset="0"/>
              </a:rPr>
              <a:t>“</a:t>
            </a:r>
            <a:r>
              <a:rPr lang="es-ES" sz="2000" b="1">
                <a:solidFill>
                  <a:srgbClr val="404040"/>
                </a:solidFill>
                <a:latin typeface="AntennaCond Light" charset="0"/>
              </a:rPr>
              <a:t>decir que estamos en él</a:t>
            </a:r>
            <a:r>
              <a:rPr lang="ja-JP" altLang="es-ES" sz="2000" b="1">
                <a:solidFill>
                  <a:srgbClr val="404040"/>
                </a:solidFill>
                <a:latin typeface="AntennaCond Light" charset="0"/>
              </a:rPr>
              <a:t>”</a:t>
            </a:r>
            <a:r>
              <a:rPr lang="es-ES" sz="2000" b="1">
                <a:solidFill>
                  <a:srgbClr val="404040"/>
                </a:solidFill>
                <a:latin typeface="AntennaCond Light" charset="0"/>
              </a:rPr>
              <a:t>. </a:t>
            </a:r>
          </a:p>
          <a:p>
            <a:pPr eaLnBrk="1" hangingPunct="1">
              <a:spcAft>
                <a:spcPts val="600"/>
              </a:spcAft>
            </a:pPr>
            <a:r>
              <a:rPr lang="es-ES" sz="2000">
                <a:solidFill>
                  <a:srgbClr val="404040"/>
                </a:solidFill>
                <a:latin typeface="AntennaCond Light" charset="0"/>
              </a:rPr>
              <a:t>Si el local donde estás no se encuentra registrado en </a:t>
            </a:r>
            <a:r>
              <a:rPr lang="es-ES" sz="2000" b="1">
                <a:solidFill>
                  <a:srgbClr val="404040"/>
                </a:solidFill>
                <a:latin typeface="AntennaCond Light" charset="0"/>
              </a:rPr>
              <a:t>Foursquare</a:t>
            </a:r>
            <a:r>
              <a:rPr lang="es-ES" sz="2000">
                <a:solidFill>
                  <a:srgbClr val="404040"/>
                </a:solidFill>
                <a:latin typeface="AntennaCond Light" charset="0"/>
              </a:rPr>
              <a:t>, puedes darlo de alta en ese mismo momento y ya estará creado para que otras personas puedan localizarlo.</a:t>
            </a:r>
          </a:p>
          <a:p>
            <a:pPr eaLnBrk="1" hangingPunct="1">
              <a:spcAft>
                <a:spcPts val="600"/>
              </a:spcAft>
            </a:pPr>
            <a:endParaRPr lang="es-ES" sz="2000" u="sng">
              <a:solidFill>
                <a:srgbClr val="404040"/>
              </a:solidFill>
              <a:latin typeface="AntennaCond Light" charset="0"/>
            </a:endParaRPr>
          </a:p>
        </p:txBody>
      </p:sp>
      <p:cxnSp>
        <p:nvCxnSpPr>
          <p:cNvPr id="13" name="9 Conector recto"/>
          <p:cNvCxnSpPr/>
          <p:nvPr/>
        </p:nvCxnSpPr>
        <p:spPr>
          <a:xfrm>
            <a:off x="107504" y="1124744"/>
            <a:ext cx="88569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Imagen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4353" y="162039"/>
            <a:ext cx="2095759" cy="890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2254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8 Rectángulo"/>
          <p:cNvSpPr/>
          <p:nvPr/>
        </p:nvSpPr>
        <p:spPr>
          <a:xfrm>
            <a:off x="0" y="6553200"/>
            <a:ext cx="9144000" cy="33178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165895" name="11 CuadroTexto"/>
          <p:cNvSpPr txBox="1">
            <a:spLocks noChangeArrowheads="1"/>
          </p:cNvSpPr>
          <p:nvPr/>
        </p:nvSpPr>
        <p:spPr bwMode="auto">
          <a:xfrm>
            <a:off x="223838" y="1187450"/>
            <a:ext cx="8666162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s-ES" sz="3200" b="1">
                <a:solidFill>
                  <a:schemeClr val="bg1"/>
                </a:solidFill>
                <a:latin typeface="AntennaCond Bold" charset="0"/>
              </a:rPr>
              <a:t>6.5  </a:t>
            </a:r>
            <a:r>
              <a:rPr lang="es-ES" sz="3000" b="1">
                <a:solidFill>
                  <a:srgbClr val="404040"/>
                </a:solidFill>
                <a:latin typeface="AntennaCond Bold" charset="0"/>
              </a:rPr>
              <a:t>Uso de Otras Redes Sociales para las empresas</a:t>
            </a:r>
          </a:p>
        </p:txBody>
      </p:sp>
      <p:sp>
        <p:nvSpPr>
          <p:cNvPr id="12" name="11 CuadroTexto"/>
          <p:cNvSpPr txBox="1">
            <a:spLocks noChangeArrowheads="1"/>
          </p:cNvSpPr>
          <p:nvPr/>
        </p:nvSpPr>
        <p:spPr bwMode="auto">
          <a:xfrm>
            <a:off x="989013" y="1773238"/>
            <a:ext cx="4783137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s-ES" sz="3200" b="1" dirty="0" err="1">
                <a:solidFill>
                  <a:srgbClr val="C00000"/>
                </a:solidFill>
                <a:latin typeface="AntennaCond Bold" pitchFamily="50" charset="0"/>
                <a:ea typeface="+mn-ea"/>
                <a:cs typeface="Arial" pitchFamily="34" charset="0"/>
              </a:rPr>
              <a:t>Foursquare</a:t>
            </a:r>
            <a:r>
              <a:rPr lang="es-ES" sz="3200" b="1" dirty="0">
                <a:solidFill>
                  <a:srgbClr val="C00000"/>
                </a:solidFill>
                <a:latin typeface="AntennaCond Bold" pitchFamily="50" charset="0"/>
                <a:ea typeface="+mn-ea"/>
                <a:cs typeface="Arial" pitchFamily="34" charset="0"/>
              </a:rPr>
              <a:t>      </a:t>
            </a:r>
            <a:r>
              <a:rPr lang="es-ES" b="1" dirty="0">
                <a:solidFill>
                  <a:schemeClr val="tx1">
                    <a:lumMod val="50000"/>
                    <a:lumOff val="50000"/>
                  </a:schemeClr>
                </a:solidFill>
                <a:latin typeface="AntennaCond Bold" pitchFamily="50" charset="0"/>
                <a:ea typeface="+mn-ea"/>
                <a:cs typeface="Arial" pitchFamily="34" charset="0"/>
              </a:rPr>
              <a:t>www.foursquare.com</a:t>
            </a:r>
            <a:endParaRPr lang="es-ES" b="1" dirty="0">
              <a:solidFill>
                <a:schemeClr val="tx1">
                  <a:lumMod val="50000"/>
                  <a:lumOff val="50000"/>
                </a:schemeClr>
              </a:solidFill>
              <a:latin typeface="AntennaCond Bold" pitchFamily="50" charset="0"/>
              <a:ea typeface="+mn-ea"/>
              <a:cs typeface="Arial" pitchFamily="34" charset="0"/>
            </a:endParaRPr>
          </a:p>
        </p:txBody>
      </p:sp>
      <p:sp>
        <p:nvSpPr>
          <p:cNvPr id="18" name="9 CuadroTexto"/>
          <p:cNvSpPr txBox="1">
            <a:spLocks noChangeArrowheads="1"/>
          </p:cNvSpPr>
          <p:nvPr/>
        </p:nvSpPr>
        <p:spPr bwMode="auto">
          <a:xfrm>
            <a:off x="1042988" y="2420938"/>
            <a:ext cx="7273925" cy="3078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>
              <a:spcAft>
                <a:spcPts val="1200"/>
              </a:spcAft>
            </a:pPr>
            <a:r>
              <a:rPr lang="es-ES" sz="2400">
                <a:solidFill>
                  <a:srgbClr val="404040"/>
                </a:solidFill>
                <a:latin typeface="AntennaCond Bold" charset="0"/>
              </a:rPr>
              <a:t>¿Qué consigue el usuario/cliente con esto?</a:t>
            </a:r>
            <a:endParaRPr lang="es-ES" sz="1600">
              <a:solidFill>
                <a:srgbClr val="404040"/>
              </a:solidFill>
              <a:latin typeface="AntennaCond Light" charset="0"/>
            </a:endParaRPr>
          </a:p>
          <a:p>
            <a:pPr eaLnBrk="1" hangingPunct="1">
              <a:spcAft>
                <a:spcPts val="600"/>
              </a:spcAft>
            </a:pPr>
            <a:r>
              <a:rPr lang="es-ES" sz="2000">
                <a:solidFill>
                  <a:srgbClr val="404040"/>
                </a:solidFill>
                <a:latin typeface="AntennaCond Light" charset="0"/>
              </a:rPr>
              <a:t>Pues básicamente </a:t>
            </a:r>
            <a:r>
              <a:rPr lang="es-ES" sz="2000" b="1">
                <a:solidFill>
                  <a:srgbClr val="404040"/>
                </a:solidFill>
                <a:latin typeface="AntennaCond Light" charset="0"/>
              </a:rPr>
              <a:t>ganar premios virtuales</a:t>
            </a:r>
            <a:r>
              <a:rPr lang="es-ES" sz="2000">
                <a:solidFill>
                  <a:srgbClr val="404040"/>
                </a:solidFill>
                <a:latin typeface="AntennaCond Light" charset="0"/>
              </a:rPr>
              <a:t>: </a:t>
            </a:r>
          </a:p>
          <a:p>
            <a:pPr eaLnBrk="1" hangingPunct="1">
              <a:spcAft>
                <a:spcPts val="600"/>
              </a:spcAft>
            </a:pPr>
            <a:r>
              <a:rPr lang="es-ES" sz="2000">
                <a:solidFill>
                  <a:srgbClr val="404040"/>
                </a:solidFill>
                <a:latin typeface="AntennaCond Light" charset="0"/>
              </a:rPr>
              <a:t>Ser el Mayor (alcalde) de un negocio: premio que se consigue siendo la persona que más </a:t>
            </a:r>
            <a:r>
              <a:rPr lang="ja-JP" altLang="es-ES" sz="2000">
                <a:solidFill>
                  <a:srgbClr val="404040"/>
                </a:solidFill>
                <a:latin typeface="AntennaCond Light" charset="0"/>
              </a:rPr>
              <a:t>“</a:t>
            </a:r>
            <a:r>
              <a:rPr lang="es-ES" sz="2000">
                <a:solidFill>
                  <a:srgbClr val="404040"/>
                </a:solidFill>
                <a:latin typeface="AntennaCond Light" charset="0"/>
              </a:rPr>
              <a:t>Check-in</a:t>
            </a:r>
            <a:r>
              <a:rPr lang="ja-JP" altLang="es-ES" sz="2000">
                <a:solidFill>
                  <a:srgbClr val="404040"/>
                </a:solidFill>
                <a:latin typeface="AntennaCond Light" charset="0"/>
              </a:rPr>
              <a:t>”</a:t>
            </a:r>
            <a:r>
              <a:rPr lang="es-ES" sz="2000">
                <a:solidFill>
                  <a:srgbClr val="404040"/>
                </a:solidFill>
                <a:latin typeface="AntennaCond Light" charset="0"/>
              </a:rPr>
              <a:t> ha hecho en nuestro negocio en los últimos 60 días.</a:t>
            </a:r>
          </a:p>
          <a:p>
            <a:pPr eaLnBrk="1" hangingPunct="1">
              <a:spcAft>
                <a:spcPts val="600"/>
              </a:spcAft>
            </a:pPr>
            <a:r>
              <a:rPr lang="es-ES" sz="2000">
                <a:solidFill>
                  <a:srgbClr val="404040"/>
                </a:solidFill>
                <a:latin typeface="AntennaCond Light" charset="0"/>
              </a:rPr>
              <a:t>¿Y tiene ventajas ser Mayor?</a:t>
            </a:r>
          </a:p>
          <a:p>
            <a:pPr eaLnBrk="1" hangingPunct="1">
              <a:spcAft>
                <a:spcPts val="600"/>
              </a:spcAft>
            </a:pPr>
            <a:r>
              <a:rPr lang="es-ES" sz="2000">
                <a:solidFill>
                  <a:srgbClr val="404040"/>
                </a:solidFill>
                <a:latin typeface="AntennaCond Light" charset="0"/>
              </a:rPr>
              <a:t> Sí, por ejemplo con descuentos especiales.</a:t>
            </a:r>
          </a:p>
          <a:p>
            <a:pPr eaLnBrk="1" hangingPunct="1">
              <a:spcAft>
                <a:spcPts val="600"/>
              </a:spcAft>
            </a:pPr>
            <a:endParaRPr lang="es-ES" sz="2000" u="sng">
              <a:solidFill>
                <a:srgbClr val="404040"/>
              </a:solidFill>
              <a:latin typeface="AntennaCond Light" charset="0"/>
            </a:endParaRPr>
          </a:p>
        </p:txBody>
      </p:sp>
      <p:sp>
        <p:nvSpPr>
          <p:cNvPr id="13" name="12 Rectángulo"/>
          <p:cNvSpPr/>
          <p:nvPr/>
        </p:nvSpPr>
        <p:spPr>
          <a:xfrm>
            <a:off x="899592" y="3490913"/>
            <a:ext cx="80963" cy="8255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14" name="13 Rectángulo"/>
          <p:cNvSpPr/>
          <p:nvPr/>
        </p:nvSpPr>
        <p:spPr>
          <a:xfrm>
            <a:off x="899592" y="4437063"/>
            <a:ext cx="80963" cy="8096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15" name="14 Rectángulo"/>
          <p:cNvSpPr/>
          <p:nvPr/>
        </p:nvSpPr>
        <p:spPr>
          <a:xfrm>
            <a:off x="899592" y="4859338"/>
            <a:ext cx="80963" cy="8255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cs typeface="Arial" charset="0"/>
            </a:endParaRPr>
          </a:p>
        </p:txBody>
      </p:sp>
      <p:cxnSp>
        <p:nvCxnSpPr>
          <p:cNvPr id="16" name="9 Conector recto"/>
          <p:cNvCxnSpPr/>
          <p:nvPr/>
        </p:nvCxnSpPr>
        <p:spPr>
          <a:xfrm>
            <a:off x="107504" y="1124744"/>
            <a:ext cx="88569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Imagen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4353" y="162039"/>
            <a:ext cx="2095759" cy="890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2477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8 Rectángulo"/>
          <p:cNvSpPr/>
          <p:nvPr/>
        </p:nvSpPr>
        <p:spPr>
          <a:xfrm>
            <a:off x="0" y="6553200"/>
            <a:ext cx="9144000" cy="33178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166919" name="11 CuadroTexto"/>
          <p:cNvSpPr txBox="1">
            <a:spLocks noChangeArrowheads="1"/>
          </p:cNvSpPr>
          <p:nvPr/>
        </p:nvSpPr>
        <p:spPr bwMode="auto">
          <a:xfrm>
            <a:off x="223838" y="1187450"/>
            <a:ext cx="8666162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s-ES" sz="3200" b="1">
                <a:solidFill>
                  <a:schemeClr val="bg1"/>
                </a:solidFill>
                <a:latin typeface="AntennaCond Bold" charset="0"/>
              </a:rPr>
              <a:t>6.5  </a:t>
            </a:r>
            <a:r>
              <a:rPr lang="es-ES" sz="3000" b="1">
                <a:solidFill>
                  <a:srgbClr val="404040"/>
                </a:solidFill>
                <a:latin typeface="AntennaCond Bold" charset="0"/>
              </a:rPr>
              <a:t>Uso de Otras Redes Sociales para las empresas</a:t>
            </a:r>
          </a:p>
        </p:txBody>
      </p:sp>
      <p:sp>
        <p:nvSpPr>
          <p:cNvPr id="12" name="11 CuadroTexto"/>
          <p:cNvSpPr txBox="1">
            <a:spLocks noChangeArrowheads="1"/>
          </p:cNvSpPr>
          <p:nvPr/>
        </p:nvSpPr>
        <p:spPr bwMode="auto">
          <a:xfrm>
            <a:off x="989013" y="1773238"/>
            <a:ext cx="4783137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s-ES" sz="3200" b="1" dirty="0" err="1">
                <a:solidFill>
                  <a:srgbClr val="C00000"/>
                </a:solidFill>
                <a:latin typeface="AntennaCond Bold" pitchFamily="50" charset="0"/>
                <a:ea typeface="+mn-ea"/>
                <a:cs typeface="Arial" pitchFamily="34" charset="0"/>
              </a:rPr>
              <a:t>Foursquare</a:t>
            </a:r>
            <a:r>
              <a:rPr lang="es-ES" sz="3200" b="1" dirty="0">
                <a:solidFill>
                  <a:srgbClr val="C00000"/>
                </a:solidFill>
                <a:latin typeface="AntennaCond Bold" pitchFamily="50" charset="0"/>
                <a:ea typeface="+mn-ea"/>
                <a:cs typeface="Arial" pitchFamily="34" charset="0"/>
              </a:rPr>
              <a:t>      </a:t>
            </a:r>
            <a:r>
              <a:rPr lang="es-ES" b="1" dirty="0">
                <a:solidFill>
                  <a:schemeClr val="tx1">
                    <a:lumMod val="50000"/>
                    <a:lumOff val="50000"/>
                  </a:schemeClr>
                </a:solidFill>
                <a:latin typeface="AntennaCond Bold" pitchFamily="50" charset="0"/>
                <a:ea typeface="+mn-ea"/>
                <a:cs typeface="Arial" pitchFamily="34" charset="0"/>
              </a:rPr>
              <a:t>www.foursquare.com</a:t>
            </a:r>
            <a:endParaRPr lang="es-ES" b="1" dirty="0">
              <a:solidFill>
                <a:schemeClr val="tx1">
                  <a:lumMod val="50000"/>
                  <a:lumOff val="50000"/>
                </a:schemeClr>
              </a:solidFill>
              <a:latin typeface="AntennaCond Bold" pitchFamily="50" charset="0"/>
              <a:ea typeface="+mn-ea"/>
              <a:cs typeface="Arial" pitchFamily="34" charset="0"/>
            </a:endParaRPr>
          </a:p>
        </p:txBody>
      </p:sp>
      <p:sp>
        <p:nvSpPr>
          <p:cNvPr id="166921" name="9 CuadroTexto"/>
          <p:cNvSpPr txBox="1">
            <a:spLocks noChangeArrowheads="1"/>
          </p:cNvSpPr>
          <p:nvPr/>
        </p:nvSpPr>
        <p:spPr bwMode="auto">
          <a:xfrm>
            <a:off x="1042988" y="2708275"/>
            <a:ext cx="7273925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>
              <a:spcAft>
                <a:spcPts val="1200"/>
              </a:spcAft>
            </a:pPr>
            <a:r>
              <a:rPr lang="es-ES" sz="3600">
                <a:solidFill>
                  <a:srgbClr val="404040"/>
                </a:solidFill>
                <a:latin typeface="AntennaCond Bold" charset="0"/>
              </a:rPr>
              <a:t>Una tontería, ¿verdad?</a:t>
            </a:r>
            <a:endParaRPr lang="es-ES" sz="3600">
              <a:solidFill>
                <a:srgbClr val="404040"/>
              </a:solidFill>
              <a:latin typeface="AntennaCond Light" charset="0"/>
            </a:endParaRPr>
          </a:p>
        </p:txBody>
      </p:sp>
      <p:sp>
        <p:nvSpPr>
          <p:cNvPr id="16" name="9 CuadroTexto"/>
          <p:cNvSpPr txBox="1">
            <a:spLocks noChangeArrowheads="1"/>
          </p:cNvSpPr>
          <p:nvPr/>
        </p:nvSpPr>
        <p:spPr bwMode="auto">
          <a:xfrm>
            <a:off x="1042988" y="3430588"/>
            <a:ext cx="7273925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>
              <a:spcAft>
                <a:spcPts val="1200"/>
              </a:spcAft>
            </a:pPr>
            <a:r>
              <a:rPr lang="es-ES" sz="2400">
                <a:solidFill>
                  <a:srgbClr val="7F7F7F"/>
                </a:solidFill>
                <a:latin typeface="AntennaCond Bold" charset="0"/>
              </a:rPr>
              <a:t>4 millones de usuarios en su primer año</a:t>
            </a:r>
            <a:endParaRPr lang="es-ES" sz="2400">
              <a:solidFill>
                <a:srgbClr val="7F7F7F"/>
              </a:solidFill>
              <a:latin typeface="AntennaCond Light" charset="0"/>
            </a:endParaRPr>
          </a:p>
        </p:txBody>
      </p:sp>
      <p:sp>
        <p:nvSpPr>
          <p:cNvPr id="19" name="9 CuadroTexto"/>
          <p:cNvSpPr txBox="1">
            <a:spLocks noChangeArrowheads="1"/>
          </p:cNvSpPr>
          <p:nvPr/>
        </p:nvSpPr>
        <p:spPr bwMode="auto">
          <a:xfrm>
            <a:off x="1042988" y="4344988"/>
            <a:ext cx="7273925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>
              <a:spcAft>
                <a:spcPts val="1200"/>
              </a:spcAft>
            </a:pPr>
            <a:r>
              <a:rPr lang="es-ES" sz="2400">
                <a:latin typeface="AntennaCond Bold" charset="0"/>
              </a:rPr>
              <a:t>¿Qué pensamos la primera vez que oímos hablar de Facebook?</a:t>
            </a:r>
            <a:endParaRPr lang="es-ES" sz="2400">
              <a:latin typeface="AntennaCond Light" charset="0"/>
            </a:endParaRPr>
          </a:p>
        </p:txBody>
      </p:sp>
      <p:sp>
        <p:nvSpPr>
          <p:cNvPr id="20" name="9 CuadroTexto"/>
          <p:cNvSpPr txBox="1">
            <a:spLocks noChangeArrowheads="1"/>
          </p:cNvSpPr>
          <p:nvPr/>
        </p:nvSpPr>
        <p:spPr bwMode="auto">
          <a:xfrm>
            <a:off x="1042988" y="5272088"/>
            <a:ext cx="7273925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>
              <a:spcAft>
                <a:spcPts val="1200"/>
              </a:spcAft>
            </a:pPr>
            <a:r>
              <a:rPr lang="es-ES" sz="2400" dirty="0">
                <a:solidFill>
                  <a:srgbClr val="7F7F7F"/>
                </a:solidFill>
                <a:latin typeface="AntennaCond Bold" charset="0"/>
              </a:rPr>
              <a:t>Una tontería, eso es para </a:t>
            </a:r>
            <a:r>
              <a:rPr lang="ja-JP" altLang="es-ES" sz="2400" dirty="0" smtClean="0">
                <a:solidFill>
                  <a:srgbClr val="7F7F7F"/>
                </a:solidFill>
                <a:latin typeface="AntennaCond Bold" charset="0"/>
              </a:rPr>
              <a:t>“</a:t>
            </a:r>
            <a:r>
              <a:rPr lang="es-ES_tradnl" altLang="ja-JP" sz="2400" dirty="0" smtClean="0">
                <a:solidFill>
                  <a:srgbClr val="7F7F7F"/>
                </a:solidFill>
                <a:latin typeface="AntennaCond Bold" charset="0"/>
              </a:rPr>
              <a:t>jovenes</a:t>
            </a:r>
            <a:r>
              <a:rPr lang="ja-JP" altLang="es-ES" sz="2400" dirty="0" smtClean="0">
                <a:solidFill>
                  <a:srgbClr val="7F7F7F"/>
                </a:solidFill>
                <a:latin typeface="AntennaCond Bold" charset="0"/>
              </a:rPr>
              <a:t>”</a:t>
            </a:r>
            <a:r>
              <a:rPr lang="es-ES" sz="2400" dirty="0">
                <a:solidFill>
                  <a:srgbClr val="7F7F7F"/>
                </a:solidFill>
                <a:latin typeface="AntennaCond Bold" charset="0"/>
              </a:rPr>
              <a:t>, etc.</a:t>
            </a:r>
            <a:endParaRPr lang="es-ES" sz="2400" dirty="0">
              <a:solidFill>
                <a:srgbClr val="7F7F7F"/>
              </a:solidFill>
              <a:latin typeface="AntennaCond Light" charset="0"/>
            </a:endParaRPr>
          </a:p>
        </p:txBody>
      </p:sp>
      <p:cxnSp>
        <p:nvCxnSpPr>
          <p:cNvPr id="15" name="9 Conector recto"/>
          <p:cNvCxnSpPr/>
          <p:nvPr/>
        </p:nvCxnSpPr>
        <p:spPr>
          <a:xfrm>
            <a:off x="107504" y="1124744"/>
            <a:ext cx="88569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Imagen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4353" y="162039"/>
            <a:ext cx="2095759" cy="890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8726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9" grpId="0"/>
      <p:bldP spid="20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8 Rectángulo"/>
          <p:cNvSpPr/>
          <p:nvPr/>
        </p:nvSpPr>
        <p:spPr>
          <a:xfrm>
            <a:off x="0" y="6553200"/>
            <a:ext cx="9144000" cy="33178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167943" name="11 CuadroTexto"/>
          <p:cNvSpPr txBox="1">
            <a:spLocks noChangeArrowheads="1"/>
          </p:cNvSpPr>
          <p:nvPr/>
        </p:nvSpPr>
        <p:spPr bwMode="auto">
          <a:xfrm>
            <a:off x="223838" y="1187450"/>
            <a:ext cx="8666162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s-ES" sz="3200" b="1">
                <a:solidFill>
                  <a:schemeClr val="bg1"/>
                </a:solidFill>
                <a:latin typeface="AntennaCond Bold" charset="0"/>
              </a:rPr>
              <a:t>6.5  </a:t>
            </a:r>
            <a:r>
              <a:rPr lang="es-ES" sz="3000" b="1">
                <a:solidFill>
                  <a:srgbClr val="404040"/>
                </a:solidFill>
                <a:latin typeface="AntennaCond Bold" charset="0"/>
              </a:rPr>
              <a:t>Uso de Otras Redes Sociales para las empresas</a:t>
            </a:r>
          </a:p>
        </p:txBody>
      </p:sp>
      <p:sp>
        <p:nvSpPr>
          <p:cNvPr id="12" name="11 CuadroTexto"/>
          <p:cNvSpPr txBox="1">
            <a:spLocks noChangeArrowheads="1"/>
          </p:cNvSpPr>
          <p:nvPr/>
        </p:nvSpPr>
        <p:spPr bwMode="auto">
          <a:xfrm>
            <a:off x="989013" y="1773238"/>
            <a:ext cx="4783137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s-ES" sz="3200" b="1" dirty="0" err="1">
                <a:solidFill>
                  <a:srgbClr val="C00000"/>
                </a:solidFill>
                <a:latin typeface="AntennaCond Bold" pitchFamily="50" charset="0"/>
                <a:ea typeface="+mn-ea"/>
                <a:cs typeface="Arial" pitchFamily="34" charset="0"/>
              </a:rPr>
              <a:t>Foursquare</a:t>
            </a:r>
            <a:r>
              <a:rPr lang="es-ES" sz="3200" b="1" dirty="0">
                <a:solidFill>
                  <a:srgbClr val="C00000"/>
                </a:solidFill>
                <a:latin typeface="AntennaCond Bold" pitchFamily="50" charset="0"/>
                <a:ea typeface="+mn-ea"/>
                <a:cs typeface="Arial" pitchFamily="34" charset="0"/>
              </a:rPr>
              <a:t>      </a:t>
            </a:r>
            <a:r>
              <a:rPr lang="es-ES" b="1" dirty="0">
                <a:solidFill>
                  <a:schemeClr val="tx1">
                    <a:lumMod val="50000"/>
                    <a:lumOff val="50000"/>
                  </a:schemeClr>
                </a:solidFill>
                <a:latin typeface="AntennaCond Bold" pitchFamily="50" charset="0"/>
                <a:ea typeface="+mn-ea"/>
                <a:cs typeface="Arial" pitchFamily="34" charset="0"/>
              </a:rPr>
              <a:t>www.foursquare.com</a:t>
            </a:r>
            <a:endParaRPr lang="es-ES" b="1" dirty="0">
              <a:solidFill>
                <a:schemeClr val="tx1">
                  <a:lumMod val="50000"/>
                  <a:lumOff val="50000"/>
                </a:schemeClr>
              </a:solidFill>
              <a:latin typeface="AntennaCond Bold" pitchFamily="50" charset="0"/>
              <a:ea typeface="+mn-ea"/>
              <a:cs typeface="Arial" pitchFamily="34" charset="0"/>
            </a:endParaRPr>
          </a:p>
        </p:txBody>
      </p:sp>
      <p:pic>
        <p:nvPicPr>
          <p:cNvPr id="305154" name="Picture 2"/>
          <p:cNvPicPr>
            <a:picLocks noChangeAspect="1" noChangeArrowheads="1"/>
          </p:cNvPicPr>
          <p:nvPr/>
        </p:nvPicPr>
        <p:blipFill>
          <a:blip r:embed="rId3"/>
          <a:srcRect l="14086" t="46896" r="43173" b="26402"/>
          <a:stretch>
            <a:fillRect/>
          </a:stretch>
        </p:blipFill>
        <p:spPr bwMode="auto">
          <a:xfrm>
            <a:off x="1116013" y="3284538"/>
            <a:ext cx="6119812" cy="3060700"/>
          </a:xfrm>
          <a:prstGeom prst="rect">
            <a:avLst/>
          </a:prstGeom>
          <a:noFill/>
          <a:ln w="57150">
            <a:solidFill>
              <a:schemeClr val="bg1">
                <a:lumMod val="75000"/>
              </a:schemeClr>
            </a:solidFill>
            <a:miter lim="800000"/>
            <a:headEnd/>
            <a:tailEnd/>
          </a:ln>
        </p:spPr>
      </p:pic>
      <p:sp>
        <p:nvSpPr>
          <p:cNvPr id="167946" name="20 CuadroTexto"/>
          <p:cNvSpPr txBox="1">
            <a:spLocks noChangeArrowheads="1"/>
          </p:cNvSpPr>
          <p:nvPr/>
        </p:nvSpPr>
        <p:spPr bwMode="auto">
          <a:xfrm>
            <a:off x="971550" y="2636838"/>
            <a:ext cx="2005013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s-ES" sz="2400">
                <a:solidFill>
                  <a:srgbClr val="404040"/>
                </a:solidFill>
                <a:latin typeface="AntennaCond Bold" charset="0"/>
              </a:rPr>
              <a:t>Tiene sentido</a:t>
            </a:r>
            <a:endParaRPr lang="es-ES" sz="2400">
              <a:solidFill>
                <a:srgbClr val="404040"/>
              </a:solidFill>
              <a:latin typeface="AntennaCond Light" charset="0"/>
            </a:endParaRPr>
          </a:p>
        </p:txBody>
      </p:sp>
      <p:cxnSp>
        <p:nvCxnSpPr>
          <p:cNvPr id="13" name="9 Conector recto"/>
          <p:cNvCxnSpPr/>
          <p:nvPr/>
        </p:nvCxnSpPr>
        <p:spPr>
          <a:xfrm>
            <a:off x="107504" y="1124744"/>
            <a:ext cx="88569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Imagen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4353" y="162039"/>
            <a:ext cx="2095759" cy="890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5546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8 Rectángulo"/>
          <p:cNvSpPr/>
          <p:nvPr/>
        </p:nvSpPr>
        <p:spPr>
          <a:xfrm>
            <a:off x="0" y="6553200"/>
            <a:ext cx="9144000" cy="33178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168967" name="11 CuadroTexto"/>
          <p:cNvSpPr txBox="1">
            <a:spLocks noChangeArrowheads="1"/>
          </p:cNvSpPr>
          <p:nvPr/>
        </p:nvSpPr>
        <p:spPr bwMode="auto">
          <a:xfrm>
            <a:off x="223838" y="1187450"/>
            <a:ext cx="8666162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s-ES" sz="3200" b="1">
                <a:solidFill>
                  <a:schemeClr val="bg1"/>
                </a:solidFill>
                <a:latin typeface="AntennaCond Bold" charset="0"/>
              </a:rPr>
              <a:t>6.5  </a:t>
            </a:r>
            <a:r>
              <a:rPr lang="es-ES" sz="3000" b="1">
                <a:solidFill>
                  <a:srgbClr val="404040"/>
                </a:solidFill>
                <a:latin typeface="AntennaCond Bold" charset="0"/>
              </a:rPr>
              <a:t>Uso de Otras Redes Sociales para las empresas</a:t>
            </a:r>
          </a:p>
        </p:txBody>
      </p:sp>
      <p:sp>
        <p:nvSpPr>
          <p:cNvPr id="12" name="11 CuadroTexto"/>
          <p:cNvSpPr txBox="1">
            <a:spLocks noChangeArrowheads="1"/>
          </p:cNvSpPr>
          <p:nvPr/>
        </p:nvSpPr>
        <p:spPr bwMode="auto">
          <a:xfrm>
            <a:off x="989013" y="1773238"/>
            <a:ext cx="4783137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s-ES" sz="3200" b="1" dirty="0" err="1">
                <a:solidFill>
                  <a:srgbClr val="C00000"/>
                </a:solidFill>
                <a:latin typeface="AntennaCond Bold" pitchFamily="50" charset="0"/>
                <a:ea typeface="+mn-ea"/>
                <a:cs typeface="Arial" pitchFamily="34" charset="0"/>
              </a:rPr>
              <a:t>Foursquare</a:t>
            </a:r>
            <a:r>
              <a:rPr lang="es-ES" sz="3200" b="1" dirty="0">
                <a:solidFill>
                  <a:srgbClr val="C00000"/>
                </a:solidFill>
                <a:latin typeface="AntennaCond Bold" pitchFamily="50" charset="0"/>
                <a:ea typeface="+mn-ea"/>
                <a:cs typeface="Arial" pitchFamily="34" charset="0"/>
              </a:rPr>
              <a:t>      </a:t>
            </a:r>
            <a:r>
              <a:rPr lang="es-ES" b="1" dirty="0">
                <a:solidFill>
                  <a:schemeClr val="tx1">
                    <a:lumMod val="50000"/>
                    <a:lumOff val="50000"/>
                  </a:schemeClr>
                </a:solidFill>
                <a:latin typeface="AntennaCond Bold" pitchFamily="50" charset="0"/>
                <a:ea typeface="+mn-ea"/>
                <a:cs typeface="Arial" pitchFamily="34" charset="0"/>
              </a:rPr>
              <a:t>www.foursquare.com</a:t>
            </a:r>
            <a:endParaRPr lang="es-ES" b="1" dirty="0">
              <a:solidFill>
                <a:schemeClr val="tx1">
                  <a:lumMod val="50000"/>
                  <a:lumOff val="50000"/>
                </a:schemeClr>
              </a:solidFill>
              <a:latin typeface="AntennaCond Bold" pitchFamily="50" charset="0"/>
              <a:ea typeface="+mn-ea"/>
              <a:cs typeface="Arial" pitchFamily="34" charset="0"/>
            </a:endParaRPr>
          </a:p>
        </p:txBody>
      </p:sp>
      <p:sp>
        <p:nvSpPr>
          <p:cNvPr id="168969" name="9 CuadroTexto"/>
          <p:cNvSpPr txBox="1">
            <a:spLocks noChangeArrowheads="1"/>
          </p:cNvSpPr>
          <p:nvPr/>
        </p:nvSpPr>
        <p:spPr bwMode="auto">
          <a:xfrm>
            <a:off x="1042988" y="2420938"/>
            <a:ext cx="7273925" cy="22929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>
              <a:spcAft>
                <a:spcPts val="1200"/>
              </a:spcAft>
            </a:pPr>
            <a:r>
              <a:rPr lang="es-ES" sz="2400" dirty="0">
                <a:solidFill>
                  <a:srgbClr val="404040"/>
                </a:solidFill>
                <a:latin typeface="AntennaCond Bold" charset="0"/>
              </a:rPr>
              <a:t>¿Cómo puede ayudar Foursquare a nuestra empresa?</a:t>
            </a:r>
            <a:endParaRPr lang="es-ES" sz="1600" dirty="0">
              <a:solidFill>
                <a:srgbClr val="404040"/>
              </a:solidFill>
              <a:latin typeface="AntennaCond Light" charset="0"/>
            </a:endParaRPr>
          </a:p>
          <a:p>
            <a:pPr eaLnBrk="1" hangingPunct="1">
              <a:spcAft>
                <a:spcPts val="600"/>
              </a:spcAft>
            </a:pPr>
            <a:r>
              <a:rPr lang="es-ES" sz="2000" b="1" dirty="0">
                <a:solidFill>
                  <a:srgbClr val="404040"/>
                </a:solidFill>
                <a:latin typeface="AntennaCond Light" charset="0"/>
              </a:rPr>
              <a:t>Es especialmente útil para aquellos negocios que están en un local en la calle </a:t>
            </a:r>
            <a:r>
              <a:rPr lang="es-ES" sz="2000" dirty="0">
                <a:solidFill>
                  <a:srgbClr val="404040"/>
                </a:solidFill>
                <a:latin typeface="AntennaCond Light" charset="0"/>
              </a:rPr>
              <a:t>y dan acceso a </a:t>
            </a:r>
            <a:r>
              <a:rPr lang="es-ES" sz="2000" dirty="0" smtClean="0">
                <a:solidFill>
                  <a:srgbClr val="404040"/>
                </a:solidFill>
                <a:latin typeface="AntennaCond Light" charset="0"/>
              </a:rPr>
              <a:t>clientes.</a:t>
            </a:r>
          </a:p>
          <a:p>
            <a:pPr eaLnBrk="1" hangingPunct="1">
              <a:spcAft>
                <a:spcPts val="600"/>
              </a:spcAft>
            </a:pPr>
            <a:r>
              <a:rPr lang="es-ES" sz="2000" dirty="0" smtClean="0">
                <a:solidFill>
                  <a:srgbClr val="404040"/>
                </a:solidFill>
                <a:latin typeface="AntennaCond Light" charset="0"/>
              </a:rPr>
              <a:t>ya </a:t>
            </a:r>
            <a:r>
              <a:rPr lang="es-ES" sz="2000" dirty="0">
                <a:solidFill>
                  <a:srgbClr val="404040"/>
                </a:solidFill>
                <a:latin typeface="AntennaCond Light" charset="0"/>
              </a:rPr>
              <a:t>que pueden </a:t>
            </a:r>
            <a:r>
              <a:rPr lang="es-ES" sz="2000" b="1" dirty="0">
                <a:solidFill>
                  <a:srgbClr val="404040"/>
                </a:solidFill>
                <a:latin typeface="AntennaCond Light" charset="0"/>
              </a:rPr>
              <a:t>utilizarlo para atraer nuevos clientes</a:t>
            </a:r>
            <a:r>
              <a:rPr lang="es-ES" sz="2000" dirty="0">
                <a:solidFill>
                  <a:srgbClr val="404040"/>
                </a:solidFill>
                <a:latin typeface="AntennaCond Light" charset="0"/>
              </a:rPr>
              <a:t> y fidelizar a los que ya lo son.</a:t>
            </a:r>
            <a:endParaRPr lang="es-ES" sz="2000" u="sng" dirty="0">
              <a:solidFill>
                <a:srgbClr val="404040"/>
              </a:solidFill>
              <a:latin typeface="AntennaCond Light" charset="0"/>
            </a:endParaRPr>
          </a:p>
        </p:txBody>
      </p:sp>
      <p:cxnSp>
        <p:nvCxnSpPr>
          <p:cNvPr id="13" name="9 Conector recto"/>
          <p:cNvCxnSpPr/>
          <p:nvPr/>
        </p:nvCxnSpPr>
        <p:spPr>
          <a:xfrm>
            <a:off x="107504" y="1124744"/>
            <a:ext cx="88569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Imagen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4353" y="162039"/>
            <a:ext cx="2095759" cy="890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2139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8 Rectángulo"/>
          <p:cNvSpPr/>
          <p:nvPr/>
        </p:nvSpPr>
        <p:spPr>
          <a:xfrm>
            <a:off x="0" y="6553200"/>
            <a:ext cx="9144000" cy="33178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169991" name="11 CuadroTexto"/>
          <p:cNvSpPr txBox="1">
            <a:spLocks noChangeArrowheads="1"/>
          </p:cNvSpPr>
          <p:nvPr/>
        </p:nvSpPr>
        <p:spPr bwMode="auto">
          <a:xfrm>
            <a:off x="223838" y="1187450"/>
            <a:ext cx="8666162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s-ES" sz="3200" b="1">
                <a:solidFill>
                  <a:schemeClr val="bg1"/>
                </a:solidFill>
                <a:latin typeface="AntennaCond Bold" charset="0"/>
              </a:rPr>
              <a:t>6.5  </a:t>
            </a:r>
            <a:r>
              <a:rPr lang="es-ES" sz="3000" b="1">
                <a:solidFill>
                  <a:srgbClr val="404040"/>
                </a:solidFill>
                <a:latin typeface="AntennaCond Bold" charset="0"/>
              </a:rPr>
              <a:t>Uso de Otras Redes Sociales para las empresas</a:t>
            </a:r>
          </a:p>
        </p:txBody>
      </p:sp>
      <p:sp>
        <p:nvSpPr>
          <p:cNvPr id="12" name="11 CuadroTexto"/>
          <p:cNvSpPr txBox="1">
            <a:spLocks noChangeArrowheads="1"/>
          </p:cNvSpPr>
          <p:nvPr/>
        </p:nvSpPr>
        <p:spPr bwMode="auto">
          <a:xfrm>
            <a:off x="989013" y="1773238"/>
            <a:ext cx="4783137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s-ES" sz="3200" b="1" dirty="0" err="1">
                <a:solidFill>
                  <a:srgbClr val="C00000"/>
                </a:solidFill>
                <a:latin typeface="AntennaCond Bold" pitchFamily="50" charset="0"/>
                <a:ea typeface="+mn-ea"/>
                <a:cs typeface="Arial" pitchFamily="34" charset="0"/>
              </a:rPr>
              <a:t>Foursquare</a:t>
            </a:r>
            <a:r>
              <a:rPr lang="es-ES" sz="3200" b="1" dirty="0">
                <a:solidFill>
                  <a:srgbClr val="C00000"/>
                </a:solidFill>
                <a:latin typeface="AntennaCond Bold" pitchFamily="50" charset="0"/>
                <a:ea typeface="+mn-ea"/>
                <a:cs typeface="Arial" pitchFamily="34" charset="0"/>
              </a:rPr>
              <a:t>      </a:t>
            </a:r>
            <a:r>
              <a:rPr lang="es-ES" b="1" dirty="0">
                <a:solidFill>
                  <a:schemeClr val="tx1">
                    <a:lumMod val="50000"/>
                    <a:lumOff val="50000"/>
                  </a:schemeClr>
                </a:solidFill>
                <a:latin typeface="AntennaCond Bold" pitchFamily="50" charset="0"/>
                <a:ea typeface="+mn-ea"/>
                <a:cs typeface="Arial" pitchFamily="34" charset="0"/>
              </a:rPr>
              <a:t>www.foursquare.com</a:t>
            </a:r>
            <a:endParaRPr lang="es-ES" b="1" dirty="0">
              <a:solidFill>
                <a:schemeClr val="tx1">
                  <a:lumMod val="50000"/>
                  <a:lumOff val="50000"/>
                </a:schemeClr>
              </a:solidFill>
              <a:latin typeface="AntennaCond Bold" pitchFamily="50" charset="0"/>
              <a:ea typeface="+mn-ea"/>
              <a:cs typeface="Arial" pitchFamily="34" charset="0"/>
            </a:endParaRPr>
          </a:p>
        </p:txBody>
      </p:sp>
      <p:sp>
        <p:nvSpPr>
          <p:cNvPr id="169993" name="9 CuadroTexto"/>
          <p:cNvSpPr txBox="1">
            <a:spLocks noChangeArrowheads="1"/>
          </p:cNvSpPr>
          <p:nvPr/>
        </p:nvSpPr>
        <p:spPr bwMode="auto">
          <a:xfrm>
            <a:off x="1042988" y="2420938"/>
            <a:ext cx="4176712" cy="2462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>
              <a:spcAft>
                <a:spcPts val="1200"/>
              </a:spcAft>
            </a:pPr>
            <a:r>
              <a:rPr lang="es-ES" sz="2400">
                <a:solidFill>
                  <a:srgbClr val="404040"/>
                </a:solidFill>
                <a:latin typeface="AntennaCond Bold" charset="0"/>
              </a:rPr>
              <a:t>Ejemplo:</a:t>
            </a:r>
            <a:endParaRPr lang="es-ES" sz="1600">
              <a:solidFill>
                <a:srgbClr val="404040"/>
              </a:solidFill>
              <a:latin typeface="AntennaCond Light" charset="0"/>
            </a:endParaRPr>
          </a:p>
          <a:p>
            <a:pPr eaLnBrk="1" hangingPunct="1">
              <a:spcAft>
                <a:spcPts val="600"/>
              </a:spcAft>
            </a:pPr>
            <a:r>
              <a:rPr lang="es-ES" sz="2000">
                <a:solidFill>
                  <a:srgbClr val="404040"/>
                </a:solidFill>
                <a:latin typeface="AntennaCond Light" charset="0"/>
              </a:rPr>
              <a:t>Creamos  distintas promociones para los usuarios que lleguen a un cierto número de check-in, con ello conseguimos fidelizar a esos clientes y ganar visibilidad tanto en Foursquare como en Facebook y Twitter.</a:t>
            </a:r>
            <a:endParaRPr lang="es-ES" sz="2000" u="sng">
              <a:solidFill>
                <a:srgbClr val="404040"/>
              </a:solidFill>
              <a:latin typeface="AntennaCond Light" charset="0"/>
            </a:endParaRPr>
          </a:p>
        </p:txBody>
      </p:sp>
      <p:sp>
        <p:nvSpPr>
          <p:cNvPr id="15" name="14 Rectángulo"/>
          <p:cNvSpPr/>
          <p:nvPr/>
        </p:nvSpPr>
        <p:spPr>
          <a:xfrm>
            <a:off x="1116013" y="5157788"/>
            <a:ext cx="5616575" cy="1295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/>
          </a:p>
        </p:txBody>
      </p:sp>
      <p:sp>
        <p:nvSpPr>
          <p:cNvPr id="169995" name="9 CuadroTexto"/>
          <p:cNvSpPr txBox="1">
            <a:spLocks noChangeArrowheads="1"/>
          </p:cNvSpPr>
          <p:nvPr/>
        </p:nvSpPr>
        <p:spPr bwMode="auto">
          <a:xfrm>
            <a:off x="1187450" y="5229225"/>
            <a:ext cx="5472113" cy="1154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>
              <a:spcAft>
                <a:spcPts val="600"/>
              </a:spcAft>
            </a:pPr>
            <a:r>
              <a:rPr lang="es-ES" sz="1600" b="1">
                <a:solidFill>
                  <a:srgbClr val="404040"/>
                </a:solidFill>
                <a:latin typeface="AntennaCond Light" charset="0"/>
              </a:rPr>
              <a:t>Importante</a:t>
            </a:r>
          </a:p>
          <a:p>
            <a:pPr eaLnBrk="1" hangingPunct="1">
              <a:spcAft>
                <a:spcPts val="600"/>
              </a:spcAft>
            </a:pPr>
            <a:r>
              <a:rPr lang="es-ES" sz="1600">
                <a:solidFill>
                  <a:srgbClr val="404040"/>
                </a:solidFill>
                <a:latin typeface="AntennaCond Light" charset="0"/>
              </a:rPr>
              <a:t>La actitud que adoptemos no sea puramente comercial, o dicho de otro modo, que no sea SPAM, ya que todo el trabajo realizado se podría volver en nuestra contra</a:t>
            </a:r>
          </a:p>
        </p:txBody>
      </p:sp>
      <p:pic>
        <p:nvPicPr>
          <p:cNvPr id="169996" name="12 Imagen" descr="foursquare-bocata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725" y="2636838"/>
            <a:ext cx="2981325" cy="3076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6" name="9 Conector recto"/>
          <p:cNvCxnSpPr/>
          <p:nvPr/>
        </p:nvCxnSpPr>
        <p:spPr>
          <a:xfrm>
            <a:off x="107504" y="1196752"/>
            <a:ext cx="88569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Imagen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4353" y="234047"/>
            <a:ext cx="2095759" cy="890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6195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16 Rectángulo"/>
          <p:cNvSpPr/>
          <p:nvPr/>
        </p:nvSpPr>
        <p:spPr>
          <a:xfrm>
            <a:off x="0" y="1196975"/>
            <a:ext cx="914400" cy="50323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9" name="8 Rectángulo"/>
          <p:cNvSpPr/>
          <p:nvPr/>
        </p:nvSpPr>
        <p:spPr>
          <a:xfrm>
            <a:off x="0" y="6553200"/>
            <a:ext cx="9144000" cy="33178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171015" name="11 CuadroTexto"/>
          <p:cNvSpPr txBox="1">
            <a:spLocks noChangeArrowheads="1"/>
          </p:cNvSpPr>
          <p:nvPr/>
        </p:nvSpPr>
        <p:spPr bwMode="auto">
          <a:xfrm>
            <a:off x="223838" y="1187450"/>
            <a:ext cx="9043336" cy="584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s-ES" sz="3200" b="1" dirty="0">
                <a:solidFill>
                  <a:schemeClr val="bg1"/>
                </a:solidFill>
                <a:latin typeface="AntennaCond Bold" charset="0"/>
              </a:rPr>
              <a:t> </a:t>
            </a:r>
            <a:r>
              <a:rPr lang="es-ES" sz="3200" b="1" dirty="0" smtClean="0">
                <a:solidFill>
                  <a:schemeClr val="bg1"/>
                </a:solidFill>
                <a:latin typeface="AntennaCond Bold" charset="0"/>
              </a:rPr>
              <a:t>   </a:t>
            </a:r>
            <a:r>
              <a:rPr lang="es-ES" sz="2800" b="1" dirty="0" smtClean="0">
                <a:solidFill>
                  <a:schemeClr val="bg1"/>
                </a:solidFill>
                <a:latin typeface="AntennaCond Bold" charset="0"/>
              </a:rPr>
              <a:t>  </a:t>
            </a:r>
            <a:r>
              <a:rPr lang="es-ES" sz="2800" b="1" dirty="0">
                <a:solidFill>
                  <a:srgbClr val="404040"/>
                </a:solidFill>
                <a:latin typeface="AntennaCond Bold" charset="0"/>
              </a:rPr>
              <a:t>Uso de Otras Redes Sociales para las empresas</a:t>
            </a:r>
          </a:p>
        </p:txBody>
      </p:sp>
      <p:sp>
        <p:nvSpPr>
          <p:cNvPr id="12" name="11 CuadroTexto"/>
          <p:cNvSpPr txBox="1">
            <a:spLocks noChangeArrowheads="1"/>
          </p:cNvSpPr>
          <p:nvPr/>
        </p:nvSpPr>
        <p:spPr bwMode="auto">
          <a:xfrm>
            <a:off x="989013" y="1773238"/>
            <a:ext cx="4783137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s-ES" sz="3200" b="1" dirty="0" err="1">
                <a:solidFill>
                  <a:srgbClr val="C00000"/>
                </a:solidFill>
                <a:latin typeface="AntennaCond Bold" pitchFamily="50" charset="0"/>
                <a:ea typeface="+mn-ea"/>
                <a:cs typeface="Arial" pitchFamily="34" charset="0"/>
              </a:rPr>
              <a:t>Foursquare</a:t>
            </a:r>
            <a:r>
              <a:rPr lang="es-ES" sz="3200" b="1" dirty="0">
                <a:solidFill>
                  <a:srgbClr val="C00000"/>
                </a:solidFill>
                <a:latin typeface="AntennaCond Bold" pitchFamily="50" charset="0"/>
                <a:ea typeface="+mn-ea"/>
                <a:cs typeface="Arial" pitchFamily="34" charset="0"/>
              </a:rPr>
              <a:t>      </a:t>
            </a:r>
            <a:r>
              <a:rPr lang="es-ES" b="1" dirty="0">
                <a:solidFill>
                  <a:schemeClr val="tx1">
                    <a:lumMod val="50000"/>
                    <a:lumOff val="50000"/>
                  </a:schemeClr>
                </a:solidFill>
                <a:latin typeface="AntennaCond Bold" pitchFamily="50" charset="0"/>
                <a:ea typeface="+mn-ea"/>
                <a:cs typeface="Arial" pitchFamily="34" charset="0"/>
              </a:rPr>
              <a:t>www.foursquare.com</a:t>
            </a:r>
            <a:endParaRPr lang="es-ES" b="1" dirty="0">
              <a:solidFill>
                <a:schemeClr val="tx1">
                  <a:lumMod val="50000"/>
                  <a:lumOff val="50000"/>
                </a:schemeClr>
              </a:solidFill>
              <a:latin typeface="AntennaCond Bold" pitchFamily="50" charset="0"/>
              <a:ea typeface="+mn-ea"/>
              <a:cs typeface="Arial" pitchFamily="34" charset="0"/>
            </a:endParaRPr>
          </a:p>
        </p:txBody>
      </p:sp>
      <p:sp>
        <p:nvSpPr>
          <p:cNvPr id="171017" name="9 CuadroTexto"/>
          <p:cNvSpPr txBox="1">
            <a:spLocks noChangeArrowheads="1"/>
          </p:cNvSpPr>
          <p:nvPr/>
        </p:nvSpPr>
        <p:spPr bwMode="auto">
          <a:xfrm>
            <a:off x="1042988" y="2420938"/>
            <a:ext cx="7273925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>
              <a:spcAft>
                <a:spcPts val="1200"/>
              </a:spcAft>
            </a:pPr>
            <a:r>
              <a:rPr lang="es-ES" sz="2400">
                <a:solidFill>
                  <a:srgbClr val="404040"/>
                </a:solidFill>
                <a:latin typeface="AntennaCond Bold" charset="0"/>
              </a:rPr>
              <a:t>Lo que hacemos es transformar los contactos virtuales en físicos y viceversa</a:t>
            </a:r>
            <a:endParaRPr lang="es-ES" sz="1600">
              <a:solidFill>
                <a:srgbClr val="404040"/>
              </a:solidFill>
              <a:latin typeface="AntennaCond Light" charset="0"/>
            </a:endParaRPr>
          </a:p>
        </p:txBody>
      </p:sp>
      <p:pic>
        <p:nvPicPr>
          <p:cNvPr id="306178" name="Picture 2"/>
          <p:cNvPicPr>
            <a:picLocks noChangeAspect="1" noChangeArrowheads="1"/>
          </p:cNvPicPr>
          <p:nvPr/>
        </p:nvPicPr>
        <p:blipFill>
          <a:blip r:embed="rId3"/>
          <a:srcRect l="2064" t="5510" r="3103" b="24398"/>
          <a:stretch>
            <a:fillRect/>
          </a:stretch>
        </p:blipFill>
        <p:spPr bwMode="auto">
          <a:xfrm>
            <a:off x="1187450" y="3357563"/>
            <a:ext cx="5113338" cy="3024187"/>
          </a:xfrm>
          <a:prstGeom prst="rect">
            <a:avLst/>
          </a:prstGeom>
          <a:noFill/>
          <a:ln w="57150">
            <a:solidFill>
              <a:schemeClr val="bg1">
                <a:lumMod val="75000"/>
              </a:schemeClr>
            </a:solidFill>
            <a:miter lim="800000"/>
            <a:headEnd/>
            <a:tailEnd/>
          </a:ln>
        </p:spPr>
      </p:pic>
      <p:sp>
        <p:nvSpPr>
          <p:cNvPr id="13" name="12 Rectángulo"/>
          <p:cNvSpPr/>
          <p:nvPr/>
        </p:nvSpPr>
        <p:spPr>
          <a:xfrm>
            <a:off x="3357563" y="4857750"/>
            <a:ext cx="1143000" cy="9286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/>
          </a:p>
        </p:txBody>
      </p:sp>
      <p:sp>
        <p:nvSpPr>
          <p:cNvPr id="14" name="13 Flecha izquierda y derecha"/>
          <p:cNvSpPr/>
          <p:nvPr/>
        </p:nvSpPr>
        <p:spPr>
          <a:xfrm>
            <a:off x="3286125" y="5000625"/>
            <a:ext cx="1143000" cy="57150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/>
          </a:p>
        </p:txBody>
      </p:sp>
      <p:cxnSp>
        <p:nvCxnSpPr>
          <p:cNvPr id="15" name="9 Conector recto"/>
          <p:cNvCxnSpPr/>
          <p:nvPr/>
        </p:nvCxnSpPr>
        <p:spPr>
          <a:xfrm>
            <a:off x="107504" y="1196752"/>
            <a:ext cx="88569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Imagen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4353" y="234047"/>
            <a:ext cx="2095759" cy="890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1988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8 Rectángulo"/>
          <p:cNvSpPr/>
          <p:nvPr/>
        </p:nvSpPr>
        <p:spPr>
          <a:xfrm>
            <a:off x="0" y="6553200"/>
            <a:ext cx="9144000" cy="33178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179207" name="11 CuadroTexto"/>
          <p:cNvSpPr txBox="1">
            <a:spLocks noChangeArrowheads="1"/>
          </p:cNvSpPr>
          <p:nvPr/>
        </p:nvSpPr>
        <p:spPr bwMode="auto">
          <a:xfrm>
            <a:off x="35496" y="1187450"/>
            <a:ext cx="9087707" cy="584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s-ES" sz="3200" b="1" dirty="0" smtClean="0">
                <a:solidFill>
                  <a:schemeClr val="bg1"/>
                </a:solidFill>
                <a:latin typeface="AntennaCond Bold" charset="0"/>
              </a:rPr>
              <a:t> </a:t>
            </a:r>
            <a:r>
              <a:rPr lang="es-ES" sz="3000" b="1" dirty="0">
                <a:solidFill>
                  <a:srgbClr val="404040"/>
                </a:solidFill>
                <a:latin typeface="AntennaCond Bold" charset="0"/>
              </a:rPr>
              <a:t>Uso de Otras Redes Sociales para las empresas</a:t>
            </a:r>
          </a:p>
        </p:txBody>
      </p:sp>
      <p:sp>
        <p:nvSpPr>
          <p:cNvPr id="12" name="11 CuadroTexto"/>
          <p:cNvSpPr txBox="1">
            <a:spLocks noChangeArrowheads="1"/>
          </p:cNvSpPr>
          <p:nvPr/>
        </p:nvSpPr>
        <p:spPr bwMode="auto">
          <a:xfrm>
            <a:off x="989013" y="1773238"/>
            <a:ext cx="4000500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s-ES" sz="3200" b="1" dirty="0" err="1">
                <a:solidFill>
                  <a:srgbClr val="C00000"/>
                </a:solidFill>
                <a:latin typeface="AntennaCond Bold" pitchFamily="50" charset="0"/>
                <a:ea typeface="+mn-ea"/>
                <a:cs typeface="Arial" pitchFamily="34" charset="0"/>
              </a:rPr>
              <a:t>Youtube</a:t>
            </a:r>
            <a:r>
              <a:rPr lang="es-ES" sz="3200" b="1" dirty="0">
                <a:solidFill>
                  <a:srgbClr val="C00000"/>
                </a:solidFill>
                <a:latin typeface="AntennaCond Bold" pitchFamily="50" charset="0"/>
                <a:ea typeface="+mn-ea"/>
                <a:cs typeface="Arial" pitchFamily="34" charset="0"/>
              </a:rPr>
              <a:t>      </a:t>
            </a:r>
            <a:r>
              <a:rPr lang="es-ES" b="1" dirty="0">
                <a:solidFill>
                  <a:schemeClr val="tx1">
                    <a:lumMod val="50000"/>
                    <a:lumOff val="50000"/>
                  </a:schemeClr>
                </a:solidFill>
                <a:latin typeface="AntennaCond Bold" pitchFamily="50" charset="0"/>
                <a:ea typeface="+mn-ea"/>
                <a:cs typeface="Arial" pitchFamily="34" charset="0"/>
              </a:rPr>
              <a:t>www.youtube.com</a:t>
            </a:r>
            <a:endParaRPr lang="es-ES" b="1" dirty="0">
              <a:solidFill>
                <a:schemeClr val="tx1">
                  <a:lumMod val="50000"/>
                  <a:lumOff val="50000"/>
                </a:schemeClr>
              </a:solidFill>
              <a:latin typeface="AntennaCond Bold" pitchFamily="50" charset="0"/>
              <a:ea typeface="+mn-ea"/>
              <a:cs typeface="Arial" pitchFamily="34" charset="0"/>
            </a:endParaRPr>
          </a:p>
        </p:txBody>
      </p:sp>
      <p:pic>
        <p:nvPicPr>
          <p:cNvPr id="312322" name="Picture 2"/>
          <p:cNvPicPr>
            <a:picLocks noChangeAspect="1" noChangeArrowheads="1"/>
          </p:cNvPicPr>
          <p:nvPr/>
        </p:nvPicPr>
        <p:blipFill>
          <a:blip r:embed="rId3"/>
          <a:srcRect t="12528" b="13811"/>
          <a:stretch>
            <a:fillRect/>
          </a:stretch>
        </p:blipFill>
        <p:spPr bwMode="auto">
          <a:xfrm>
            <a:off x="1187450" y="4292600"/>
            <a:ext cx="3073400" cy="1698625"/>
          </a:xfrm>
          <a:prstGeom prst="rect">
            <a:avLst/>
          </a:prstGeom>
          <a:noFill/>
          <a:ln w="57150">
            <a:solidFill>
              <a:schemeClr val="bg1">
                <a:lumMod val="75000"/>
              </a:schemeClr>
            </a:solidFill>
            <a:miter lim="800000"/>
            <a:headEnd/>
            <a:tailEnd/>
          </a:ln>
        </p:spPr>
      </p:pic>
      <p:sp>
        <p:nvSpPr>
          <p:cNvPr id="179210" name="9 CuadroTexto"/>
          <p:cNvSpPr txBox="1">
            <a:spLocks noChangeArrowheads="1"/>
          </p:cNvSpPr>
          <p:nvPr/>
        </p:nvSpPr>
        <p:spPr bwMode="auto">
          <a:xfrm>
            <a:off x="1042988" y="2420938"/>
            <a:ext cx="7273925" cy="184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>
              <a:spcAft>
                <a:spcPts val="600"/>
              </a:spcAft>
            </a:pPr>
            <a:r>
              <a:rPr lang="es-ES" sz="2400">
                <a:solidFill>
                  <a:srgbClr val="404040"/>
                </a:solidFill>
                <a:latin typeface="AntennaCond Bold" charset="0"/>
              </a:rPr>
              <a:t>¿Qué es?</a:t>
            </a:r>
          </a:p>
          <a:p>
            <a:pPr eaLnBrk="1" hangingPunct="1">
              <a:spcAft>
                <a:spcPts val="600"/>
              </a:spcAft>
            </a:pPr>
            <a:r>
              <a:rPr lang="es-ES" sz="2000">
                <a:solidFill>
                  <a:srgbClr val="404040"/>
                </a:solidFill>
                <a:latin typeface="AntennaCond Light" charset="0"/>
              </a:rPr>
              <a:t>La Red de vídeos más grande del mundo y que permite a los usuarios subir, ver y compartir clips de vídeos a través de Internet, con sólo acceder a la dirección de YouTube</a:t>
            </a:r>
            <a:r>
              <a:rPr lang="es-ES" sz="2000" b="1">
                <a:solidFill>
                  <a:srgbClr val="404040"/>
                </a:solidFill>
                <a:latin typeface="AntennaCond Light" charset="0"/>
              </a:rPr>
              <a:t>.</a:t>
            </a:r>
          </a:p>
          <a:p>
            <a:pPr eaLnBrk="1" hangingPunct="1">
              <a:spcAft>
                <a:spcPts val="600"/>
              </a:spcAft>
            </a:pPr>
            <a:endParaRPr lang="es-ES" sz="2000" u="sng">
              <a:solidFill>
                <a:srgbClr val="404040"/>
              </a:solidFill>
              <a:latin typeface="AntennaCond Light" charset="0"/>
            </a:endParaRPr>
          </a:p>
        </p:txBody>
      </p:sp>
      <p:cxnSp>
        <p:nvCxnSpPr>
          <p:cNvPr id="14" name="9 Conector recto"/>
          <p:cNvCxnSpPr/>
          <p:nvPr/>
        </p:nvCxnSpPr>
        <p:spPr>
          <a:xfrm>
            <a:off x="107504" y="1196752"/>
            <a:ext cx="88569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Imagen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4353" y="234047"/>
            <a:ext cx="2095759" cy="890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878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9592" y="5725478"/>
            <a:ext cx="2376263" cy="9438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9" name="Picture 5" descr="http://www.catolica.edu.sv/lti/download/2008/UNICAES_07_07_08_589X600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92280" y="5715774"/>
            <a:ext cx="936104" cy="953586"/>
          </a:xfrm>
          <a:prstGeom prst="rect">
            <a:avLst/>
          </a:prstGeom>
          <a:noFill/>
        </p:spPr>
      </p:pic>
      <p:cxnSp>
        <p:nvCxnSpPr>
          <p:cNvPr id="10" name="9 Conector recto"/>
          <p:cNvCxnSpPr/>
          <p:nvPr/>
        </p:nvCxnSpPr>
        <p:spPr>
          <a:xfrm>
            <a:off x="107504" y="1124744"/>
            <a:ext cx="88569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11 Conector recto"/>
          <p:cNvCxnSpPr/>
          <p:nvPr/>
        </p:nvCxnSpPr>
        <p:spPr>
          <a:xfrm>
            <a:off x="179512" y="5661248"/>
            <a:ext cx="88569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Imagen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4353" y="162039"/>
            <a:ext cx="2095759" cy="890697"/>
          </a:xfrm>
          <a:prstGeom prst="rect">
            <a:avLst/>
          </a:prstGeom>
        </p:spPr>
      </p:pic>
      <p:sp>
        <p:nvSpPr>
          <p:cNvPr id="9" name="Subtítulo 8"/>
          <p:cNvSpPr>
            <a:spLocks noGrp="1"/>
          </p:cNvSpPr>
          <p:nvPr>
            <p:ph sz="quarter" idx="1"/>
          </p:nvPr>
        </p:nvSpPr>
        <p:spPr>
          <a:xfrm>
            <a:off x="0" y="1268760"/>
            <a:ext cx="8686800" cy="4751040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s-ES" sz="3200" b="1" dirty="0">
                <a:solidFill>
                  <a:srgbClr val="404040"/>
                </a:solidFill>
                <a:latin typeface="AntennaCond Bold" charset="0"/>
              </a:rPr>
              <a:t>Las </a:t>
            </a:r>
            <a:r>
              <a:rPr lang="es-ES" sz="3200" b="1" dirty="0">
                <a:solidFill>
                  <a:srgbClr val="C00000"/>
                </a:solidFill>
                <a:latin typeface="AntennaCond Bold" charset="0"/>
              </a:rPr>
              <a:t>Redes Sociales </a:t>
            </a:r>
            <a:r>
              <a:rPr lang="es-ES" sz="3200" b="1" dirty="0">
                <a:solidFill>
                  <a:srgbClr val="404040"/>
                </a:solidFill>
                <a:latin typeface="AntennaCond Bold" charset="0"/>
              </a:rPr>
              <a:t>no son más que la </a:t>
            </a:r>
            <a:r>
              <a:rPr lang="es-ES" sz="3200" b="1" dirty="0">
                <a:solidFill>
                  <a:srgbClr val="C00000"/>
                </a:solidFill>
                <a:latin typeface="AntennaCond Bold" charset="0"/>
              </a:rPr>
              <a:t>evolución</a:t>
            </a:r>
            <a:r>
              <a:rPr lang="es-ES" sz="3200" b="1" dirty="0">
                <a:solidFill>
                  <a:srgbClr val="404040"/>
                </a:solidFill>
                <a:latin typeface="AntennaCond Bold" charset="0"/>
              </a:rPr>
              <a:t> de las maneras de </a:t>
            </a:r>
            <a:r>
              <a:rPr lang="es-ES" sz="3200" b="1" dirty="0">
                <a:solidFill>
                  <a:srgbClr val="C00000"/>
                </a:solidFill>
                <a:latin typeface="AntennaCond Bold" charset="0"/>
              </a:rPr>
              <a:t>comunicarse</a:t>
            </a:r>
            <a:r>
              <a:rPr lang="es-ES" sz="3200" b="1" dirty="0">
                <a:solidFill>
                  <a:srgbClr val="404040"/>
                </a:solidFill>
                <a:latin typeface="AntennaCond Bold" charset="0"/>
              </a:rPr>
              <a:t> la gente, que han avanzado hacia el uso de </a:t>
            </a:r>
            <a:r>
              <a:rPr lang="es-ES" sz="3200" b="1" dirty="0">
                <a:solidFill>
                  <a:srgbClr val="C00000"/>
                </a:solidFill>
                <a:latin typeface="AntennaCond Bold" charset="0"/>
              </a:rPr>
              <a:t>nuevos canales</a:t>
            </a:r>
            <a:r>
              <a:rPr lang="es-ES" sz="3200" b="1" dirty="0">
                <a:solidFill>
                  <a:srgbClr val="404040"/>
                </a:solidFill>
                <a:latin typeface="AntennaCond Bold" charset="0"/>
              </a:rPr>
              <a:t> y </a:t>
            </a:r>
            <a:r>
              <a:rPr lang="es-ES" sz="3200" b="1" dirty="0">
                <a:solidFill>
                  <a:srgbClr val="C00000"/>
                </a:solidFill>
                <a:latin typeface="AntennaCond Bold" charset="0"/>
              </a:rPr>
              <a:t>nuevas herramientas</a:t>
            </a:r>
          </a:p>
          <a:p>
            <a:pPr algn="just"/>
            <a:endParaRPr lang="es-ES" sz="3200" dirty="0"/>
          </a:p>
        </p:txBody>
      </p:sp>
      <p:pic>
        <p:nvPicPr>
          <p:cNvPr id="11" name="12 Imagen" descr="social-media25.jpg"/>
          <p:cNvPicPr>
            <a:picLocks noChangeAspect="1"/>
          </p:cNvPicPr>
          <p:nvPr/>
        </p:nvPicPr>
        <p:blipFill>
          <a:blip r:embed="rId5"/>
          <a:srcRect b="33141"/>
          <a:stretch>
            <a:fillRect/>
          </a:stretch>
        </p:blipFill>
        <p:spPr>
          <a:xfrm>
            <a:off x="882104" y="3341018"/>
            <a:ext cx="6426200" cy="2248222"/>
          </a:xfrm>
          <a:prstGeom prst="rect">
            <a:avLst/>
          </a:prstGeom>
          <a:ln w="57150"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3459356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8 Rectángulo"/>
          <p:cNvSpPr/>
          <p:nvPr/>
        </p:nvSpPr>
        <p:spPr>
          <a:xfrm>
            <a:off x="0" y="6553200"/>
            <a:ext cx="9144000" cy="33178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180231" name="11 CuadroTexto"/>
          <p:cNvSpPr txBox="1">
            <a:spLocks noChangeArrowheads="1"/>
          </p:cNvSpPr>
          <p:nvPr/>
        </p:nvSpPr>
        <p:spPr bwMode="auto">
          <a:xfrm>
            <a:off x="223838" y="1187450"/>
            <a:ext cx="9087707" cy="584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s-ES" sz="3200" b="1" dirty="0" smtClean="0">
                <a:solidFill>
                  <a:schemeClr val="bg1"/>
                </a:solidFill>
                <a:latin typeface="AntennaCond Bold" charset="0"/>
              </a:rPr>
              <a:t> </a:t>
            </a:r>
            <a:r>
              <a:rPr lang="es-ES" sz="3000" b="1" dirty="0">
                <a:solidFill>
                  <a:srgbClr val="404040"/>
                </a:solidFill>
                <a:latin typeface="AntennaCond Bold" charset="0"/>
              </a:rPr>
              <a:t>Uso de Otras Redes Sociales para las empresas</a:t>
            </a:r>
          </a:p>
        </p:txBody>
      </p:sp>
      <p:sp>
        <p:nvSpPr>
          <p:cNvPr id="12" name="11 CuadroTexto"/>
          <p:cNvSpPr txBox="1">
            <a:spLocks noChangeArrowheads="1"/>
          </p:cNvSpPr>
          <p:nvPr/>
        </p:nvSpPr>
        <p:spPr bwMode="auto">
          <a:xfrm>
            <a:off x="989013" y="1773238"/>
            <a:ext cx="4000500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s-ES" sz="3200" b="1" dirty="0" err="1">
                <a:solidFill>
                  <a:srgbClr val="C00000"/>
                </a:solidFill>
                <a:latin typeface="AntennaCond Bold" pitchFamily="50" charset="0"/>
                <a:ea typeface="+mn-ea"/>
                <a:cs typeface="Arial" pitchFamily="34" charset="0"/>
              </a:rPr>
              <a:t>Youtube</a:t>
            </a:r>
            <a:r>
              <a:rPr lang="es-ES" sz="3200" b="1" dirty="0">
                <a:solidFill>
                  <a:srgbClr val="C00000"/>
                </a:solidFill>
                <a:latin typeface="AntennaCond Bold" pitchFamily="50" charset="0"/>
                <a:ea typeface="+mn-ea"/>
                <a:cs typeface="Arial" pitchFamily="34" charset="0"/>
              </a:rPr>
              <a:t>      </a:t>
            </a:r>
            <a:r>
              <a:rPr lang="es-ES" b="1" dirty="0">
                <a:solidFill>
                  <a:schemeClr val="tx1">
                    <a:lumMod val="50000"/>
                    <a:lumOff val="50000"/>
                  </a:schemeClr>
                </a:solidFill>
                <a:latin typeface="AntennaCond Bold" pitchFamily="50" charset="0"/>
                <a:ea typeface="+mn-ea"/>
                <a:cs typeface="Arial" pitchFamily="34" charset="0"/>
              </a:rPr>
              <a:t>www.youtube.com</a:t>
            </a:r>
            <a:endParaRPr lang="es-ES" b="1" dirty="0">
              <a:solidFill>
                <a:schemeClr val="tx1">
                  <a:lumMod val="50000"/>
                  <a:lumOff val="50000"/>
                </a:schemeClr>
              </a:solidFill>
              <a:latin typeface="AntennaCond Bold" pitchFamily="50" charset="0"/>
              <a:ea typeface="+mn-ea"/>
              <a:cs typeface="Arial" pitchFamily="34" charset="0"/>
            </a:endParaRPr>
          </a:p>
        </p:txBody>
      </p:sp>
      <p:sp>
        <p:nvSpPr>
          <p:cNvPr id="18" name="9 CuadroTexto"/>
          <p:cNvSpPr txBox="1">
            <a:spLocks noChangeArrowheads="1"/>
          </p:cNvSpPr>
          <p:nvPr/>
        </p:nvSpPr>
        <p:spPr bwMode="auto">
          <a:xfrm>
            <a:off x="1042988" y="2420938"/>
            <a:ext cx="7273925" cy="33701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>
              <a:spcAft>
                <a:spcPts val="600"/>
              </a:spcAft>
            </a:pPr>
            <a:r>
              <a:rPr lang="es-ES" sz="2400" dirty="0">
                <a:solidFill>
                  <a:srgbClr val="404040"/>
                </a:solidFill>
                <a:latin typeface="AntennaCond Bold" charset="0"/>
              </a:rPr>
              <a:t>A tener en cuenta</a:t>
            </a:r>
          </a:p>
          <a:p>
            <a:pPr eaLnBrk="1" hangingPunct="1">
              <a:spcAft>
                <a:spcPts val="600"/>
              </a:spcAft>
            </a:pPr>
            <a:endParaRPr lang="es-ES" sz="2400" dirty="0">
              <a:solidFill>
                <a:srgbClr val="404040"/>
              </a:solidFill>
              <a:latin typeface="AntennaCond Bold" charset="0"/>
            </a:endParaRPr>
          </a:p>
          <a:p>
            <a:pPr eaLnBrk="1" hangingPunct="1">
              <a:spcAft>
                <a:spcPts val="600"/>
              </a:spcAft>
            </a:pPr>
            <a:r>
              <a:rPr lang="es-ES" sz="2000" dirty="0">
                <a:solidFill>
                  <a:srgbClr val="404040"/>
                </a:solidFill>
                <a:latin typeface="AntennaCond Light" charset="0"/>
              </a:rPr>
              <a:t>Cada minuto se suben al portal de vídeo Youtube </a:t>
            </a:r>
            <a:r>
              <a:rPr lang="es-ES" sz="2000" b="1" dirty="0">
                <a:solidFill>
                  <a:srgbClr val="404040"/>
                </a:solidFill>
                <a:latin typeface="AntennaCond Light" charset="0"/>
              </a:rPr>
              <a:t>35 horas de </a:t>
            </a:r>
            <a:r>
              <a:rPr lang="es-ES" sz="2000" b="1" dirty="0" smtClean="0">
                <a:solidFill>
                  <a:srgbClr val="404040"/>
                </a:solidFill>
                <a:latin typeface="AntennaCond Light" charset="0"/>
              </a:rPr>
              <a:t>grabación</a:t>
            </a:r>
            <a:endParaRPr lang="es-ES" sz="2000" dirty="0">
              <a:solidFill>
                <a:srgbClr val="404040"/>
              </a:solidFill>
              <a:latin typeface="AntennaCond Light" charset="0"/>
            </a:endParaRPr>
          </a:p>
          <a:p>
            <a:pPr eaLnBrk="1" hangingPunct="1">
              <a:spcAft>
                <a:spcPts val="600"/>
              </a:spcAft>
            </a:pPr>
            <a:r>
              <a:rPr lang="es-ES" sz="2000" b="1" dirty="0">
                <a:solidFill>
                  <a:srgbClr val="404040"/>
                </a:solidFill>
                <a:latin typeface="AntennaCond Light" charset="0"/>
              </a:rPr>
              <a:t>A la semana</a:t>
            </a:r>
            <a:r>
              <a:rPr lang="es-ES" sz="2000" dirty="0">
                <a:solidFill>
                  <a:srgbClr val="404040"/>
                </a:solidFill>
                <a:latin typeface="AntennaCond Light" charset="0"/>
              </a:rPr>
              <a:t>, </a:t>
            </a:r>
            <a:r>
              <a:rPr lang="es-ES" sz="2000" b="1" dirty="0">
                <a:solidFill>
                  <a:srgbClr val="404040"/>
                </a:solidFill>
                <a:latin typeface="AntennaCond Light" charset="0"/>
              </a:rPr>
              <a:t>Youtube</a:t>
            </a:r>
            <a:r>
              <a:rPr lang="es-ES" sz="2000" dirty="0">
                <a:solidFill>
                  <a:srgbClr val="404040"/>
                </a:solidFill>
                <a:latin typeface="AntennaCond Light" charset="0"/>
              </a:rPr>
              <a:t> cuenta con una cantidad de vídeos equivalentes a </a:t>
            </a:r>
            <a:r>
              <a:rPr lang="es-ES" sz="2000" b="1" dirty="0">
                <a:solidFill>
                  <a:srgbClr val="404040"/>
                </a:solidFill>
                <a:latin typeface="AntennaCond Light" charset="0"/>
              </a:rPr>
              <a:t>176.000 películas de cine de dos horas de duración</a:t>
            </a:r>
            <a:r>
              <a:rPr lang="es-ES" sz="2000" dirty="0">
                <a:solidFill>
                  <a:srgbClr val="404040"/>
                </a:solidFill>
                <a:latin typeface="AntennaCond Light" charset="0"/>
              </a:rPr>
              <a:t>.</a:t>
            </a:r>
          </a:p>
          <a:p>
            <a:pPr eaLnBrk="1" hangingPunct="1">
              <a:spcAft>
                <a:spcPts val="600"/>
              </a:spcAft>
            </a:pPr>
            <a:r>
              <a:rPr lang="es-ES" sz="2000" dirty="0">
                <a:solidFill>
                  <a:srgbClr val="404040"/>
                </a:solidFill>
                <a:latin typeface="AntennaCond Light" charset="0"/>
              </a:rPr>
              <a:t>Se reproducen más de </a:t>
            </a:r>
            <a:r>
              <a:rPr lang="es-ES" sz="2000" b="1" dirty="0">
                <a:solidFill>
                  <a:srgbClr val="404040"/>
                </a:solidFill>
                <a:latin typeface="AntennaCond Light" charset="0"/>
              </a:rPr>
              <a:t>2 billones de videos cada día</a:t>
            </a:r>
            <a:r>
              <a:rPr lang="es-ES" sz="2000" dirty="0">
                <a:solidFill>
                  <a:srgbClr val="404040"/>
                </a:solidFill>
                <a:latin typeface="AntennaCond Light" charset="0"/>
              </a:rPr>
              <a:t>.</a:t>
            </a:r>
          </a:p>
          <a:p>
            <a:pPr eaLnBrk="1" hangingPunct="1">
              <a:spcAft>
                <a:spcPts val="600"/>
              </a:spcAft>
            </a:pPr>
            <a:endParaRPr lang="es-ES" sz="2000" u="sng" dirty="0">
              <a:solidFill>
                <a:srgbClr val="404040"/>
              </a:solidFill>
              <a:latin typeface="AntennaCond Light" charset="0"/>
            </a:endParaRPr>
          </a:p>
        </p:txBody>
      </p:sp>
      <p:sp>
        <p:nvSpPr>
          <p:cNvPr id="13" name="12 Rectángulo"/>
          <p:cNvSpPr/>
          <p:nvPr/>
        </p:nvSpPr>
        <p:spPr>
          <a:xfrm>
            <a:off x="899592" y="3429000"/>
            <a:ext cx="80963" cy="8096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14" name="13 Rectángulo"/>
          <p:cNvSpPr/>
          <p:nvPr/>
        </p:nvSpPr>
        <p:spPr>
          <a:xfrm>
            <a:off x="899592" y="4140200"/>
            <a:ext cx="80963" cy="8096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15" name="14 Rectángulo"/>
          <p:cNvSpPr/>
          <p:nvPr/>
        </p:nvSpPr>
        <p:spPr>
          <a:xfrm>
            <a:off x="899592" y="5146650"/>
            <a:ext cx="80963" cy="8255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cs typeface="Arial" charset="0"/>
            </a:endParaRPr>
          </a:p>
        </p:txBody>
      </p:sp>
      <p:cxnSp>
        <p:nvCxnSpPr>
          <p:cNvPr id="19" name="9 Conector recto"/>
          <p:cNvCxnSpPr/>
          <p:nvPr/>
        </p:nvCxnSpPr>
        <p:spPr>
          <a:xfrm>
            <a:off x="107504" y="1196752"/>
            <a:ext cx="88569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Imagen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4353" y="234047"/>
            <a:ext cx="2095759" cy="890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0807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8 Rectángulo"/>
          <p:cNvSpPr/>
          <p:nvPr/>
        </p:nvSpPr>
        <p:spPr>
          <a:xfrm>
            <a:off x="0" y="6553200"/>
            <a:ext cx="9144000" cy="33178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183303" name="11 CuadroTexto"/>
          <p:cNvSpPr txBox="1">
            <a:spLocks noChangeArrowheads="1"/>
          </p:cNvSpPr>
          <p:nvPr/>
        </p:nvSpPr>
        <p:spPr bwMode="auto">
          <a:xfrm>
            <a:off x="223838" y="1187450"/>
            <a:ext cx="8973693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s-ES" sz="3000" b="1" dirty="0" smtClean="0">
                <a:solidFill>
                  <a:srgbClr val="404040"/>
                </a:solidFill>
                <a:latin typeface="AntennaCond Bold" charset="0"/>
              </a:rPr>
              <a:t>Uso </a:t>
            </a:r>
            <a:r>
              <a:rPr lang="es-ES" sz="3000" b="1" dirty="0">
                <a:solidFill>
                  <a:srgbClr val="404040"/>
                </a:solidFill>
                <a:latin typeface="AntennaCond Bold" charset="0"/>
              </a:rPr>
              <a:t>de Otras Redes Sociales para las empresas</a:t>
            </a:r>
          </a:p>
        </p:txBody>
      </p:sp>
      <p:sp>
        <p:nvSpPr>
          <p:cNvPr id="12" name="11 CuadroTexto"/>
          <p:cNvSpPr txBox="1">
            <a:spLocks noChangeArrowheads="1"/>
          </p:cNvSpPr>
          <p:nvPr/>
        </p:nvSpPr>
        <p:spPr bwMode="auto">
          <a:xfrm>
            <a:off x="989013" y="1773238"/>
            <a:ext cx="4000500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s-ES" sz="3200" b="1" dirty="0" err="1">
                <a:solidFill>
                  <a:srgbClr val="C00000"/>
                </a:solidFill>
                <a:latin typeface="AntennaCond Bold" pitchFamily="50" charset="0"/>
                <a:ea typeface="+mn-ea"/>
                <a:cs typeface="Arial" pitchFamily="34" charset="0"/>
              </a:rPr>
              <a:t>Youtube</a:t>
            </a:r>
            <a:r>
              <a:rPr lang="es-ES" sz="3200" b="1" dirty="0">
                <a:solidFill>
                  <a:srgbClr val="C00000"/>
                </a:solidFill>
                <a:latin typeface="AntennaCond Bold" pitchFamily="50" charset="0"/>
                <a:ea typeface="+mn-ea"/>
                <a:cs typeface="Arial" pitchFamily="34" charset="0"/>
              </a:rPr>
              <a:t>      </a:t>
            </a:r>
            <a:r>
              <a:rPr lang="es-ES" b="1" dirty="0">
                <a:solidFill>
                  <a:schemeClr val="tx1">
                    <a:lumMod val="50000"/>
                    <a:lumOff val="50000"/>
                  </a:schemeClr>
                </a:solidFill>
                <a:latin typeface="AntennaCond Bold" pitchFamily="50" charset="0"/>
                <a:ea typeface="+mn-ea"/>
                <a:cs typeface="Arial" pitchFamily="34" charset="0"/>
              </a:rPr>
              <a:t>www.youtube.com</a:t>
            </a:r>
            <a:endParaRPr lang="es-ES" b="1" dirty="0">
              <a:solidFill>
                <a:schemeClr val="tx1">
                  <a:lumMod val="50000"/>
                  <a:lumOff val="50000"/>
                </a:schemeClr>
              </a:solidFill>
              <a:latin typeface="AntennaCond Bold" pitchFamily="50" charset="0"/>
              <a:ea typeface="+mn-ea"/>
              <a:cs typeface="Arial" pitchFamily="34" charset="0"/>
            </a:endParaRPr>
          </a:p>
        </p:txBody>
      </p:sp>
      <p:sp>
        <p:nvSpPr>
          <p:cNvPr id="183305" name="9 CuadroTexto"/>
          <p:cNvSpPr txBox="1">
            <a:spLocks noChangeArrowheads="1"/>
          </p:cNvSpPr>
          <p:nvPr/>
        </p:nvSpPr>
        <p:spPr bwMode="auto">
          <a:xfrm>
            <a:off x="1042988" y="2420938"/>
            <a:ext cx="72739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>
              <a:spcAft>
                <a:spcPts val="600"/>
              </a:spcAft>
            </a:pPr>
            <a:r>
              <a:rPr lang="es-ES" sz="2400">
                <a:solidFill>
                  <a:srgbClr val="404040"/>
                </a:solidFill>
                <a:latin typeface="AntennaCond Bold" charset="0"/>
              </a:rPr>
              <a:t>¿Cómo puede ayudar Youtube a nuestra empresa?</a:t>
            </a:r>
          </a:p>
        </p:txBody>
      </p:sp>
      <p:sp>
        <p:nvSpPr>
          <p:cNvPr id="183306" name="9 CuadroTexto"/>
          <p:cNvSpPr txBox="1">
            <a:spLocks noChangeArrowheads="1"/>
          </p:cNvSpPr>
          <p:nvPr/>
        </p:nvSpPr>
        <p:spPr bwMode="auto">
          <a:xfrm>
            <a:off x="1331913" y="3284538"/>
            <a:ext cx="3455987" cy="290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>
              <a:spcAft>
                <a:spcPts val="600"/>
              </a:spcAft>
            </a:pPr>
            <a:r>
              <a:rPr lang="es-ES" sz="2400" dirty="0">
                <a:solidFill>
                  <a:srgbClr val="404040"/>
                </a:solidFill>
                <a:latin typeface="AntennaCond Bold" charset="0"/>
              </a:rPr>
              <a:t>Visibilidad</a:t>
            </a:r>
          </a:p>
          <a:p>
            <a:pPr eaLnBrk="1" hangingPunct="1">
              <a:spcAft>
                <a:spcPts val="600"/>
              </a:spcAft>
            </a:pPr>
            <a:r>
              <a:rPr lang="es-ES" sz="2400" dirty="0">
                <a:solidFill>
                  <a:srgbClr val="404040"/>
                </a:solidFill>
                <a:latin typeface="AntennaCond Bold" charset="0"/>
              </a:rPr>
              <a:t>Lo que publicamos en youtube también lo puedo publicar en otras redes sociales</a:t>
            </a:r>
          </a:p>
          <a:p>
            <a:pPr eaLnBrk="1" hangingPunct="1">
              <a:spcAft>
                <a:spcPts val="600"/>
              </a:spcAft>
            </a:pPr>
            <a:r>
              <a:rPr lang="es-ES" sz="2400" dirty="0">
                <a:solidFill>
                  <a:srgbClr val="404040"/>
                </a:solidFill>
                <a:latin typeface="AntennaCond Bold" charset="0"/>
              </a:rPr>
              <a:t>Captar </a:t>
            </a:r>
            <a:r>
              <a:rPr lang="es-ES" sz="2400" dirty="0" smtClean="0">
                <a:solidFill>
                  <a:srgbClr val="404040"/>
                </a:solidFill>
                <a:latin typeface="AntennaCond Bold" charset="0"/>
              </a:rPr>
              <a:t>y </a:t>
            </a:r>
            <a:r>
              <a:rPr lang="es-ES" sz="2400" dirty="0">
                <a:solidFill>
                  <a:srgbClr val="404040"/>
                </a:solidFill>
                <a:latin typeface="AntennaCond Bold" charset="0"/>
              </a:rPr>
              <a:t>difundir talento</a:t>
            </a:r>
          </a:p>
          <a:p>
            <a:pPr eaLnBrk="1" hangingPunct="1">
              <a:spcAft>
                <a:spcPts val="600"/>
              </a:spcAft>
            </a:pPr>
            <a:r>
              <a:rPr lang="es-ES" sz="2400" dirty="0">
                <a:solidFill>
                  <a:srgbClr val="404040"/>
                </a:solidFill>
                <a:latin typeface="AntennaCond Bold" charset="0"/>
              </a:rPr>
              <a:t>Campañas publicitarias</a:t>
            </a:r>
          </a:p>
        </p:txBody>
      </p:sp>
      <p:sp>
        <p:nvSpPr>
          <p:cNvPr id="21" name="20 Rectángulo"/>
          <p:cNvSpPr/>
          <p:nvPr/>
        </p:nvSpPr>
        <p:spPr>
          <a:xfrm>
            <a:off x="1187450" y="3490913"/>
            <a:ext cx="80963" cy="8255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22" name="21 Rectángulo"/>
          <p:cNvSpPr/>
          <p:nvPr/>
        </p:nvSpPr>
        <p:spPr>
          <a:xfrm>
            <a:off x="1187450" y="3922713"/>
            <a:ext cx="80963" cy="8255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23" name="22 Rectángulo"/>
          <p:cNvSpPr/>
          <p:nvPr/>
        </p:nvSpPr>
        <p:spPr>
          <a:xfrm>
            <a:off x="1187450" y="5435600"/>
            <a:ext cx="80963" cy="8096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24" name="23 Rectángulo"/>
          <p:cNvSpPr/>
          <p:nvPr/>
        </p:nvSpPr>
        <p:spPr>
          <a:xfrm>
            <a:off x="1187450" y="5876925"/>
            <a:ext cx="80963" cy="8255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cs typeface="Arial" charset="0"/>
            </a:endParaRPr>
          </a:p>
        </p:txBody>
      </p:sp>
      <p:pic>
        <p:nvPicPr>
          <p:cNvPr id="31539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64163" y="2997200"/>
            <a:ext cx="3451225" cy="3159125"/>
          </a:xfrm>
          <a:prstGeom prst="rect">
            <a:avLst/>
          </a:prstGeom>
          <a:noFill/>
          <a:ln w="57150">
            <a:solidFill>
              <a:schemeClr val="bg1">
                <a:lumMod val="75000"/>
              </a:schemeClr>
            </a:solidFill>
            <a:miter lim="800000"/>
            <a:headEnd/>
            <a:tailEnd/>
          </a:ln>
        </p:spPr>
      </p:pic>
      <p:sp>
        <p:nvSpPr>
          <p:cNvPr id="183312" name="24 CuadroTexto"/>
          <p:cNvSpPr txBox="1">
            <a:spLocks noChangeArrowheads="1"/>
          </p:cNvSpPr>
          <p:nvPr/>
        </p:nvSpPr>
        <p:spPr bwMode="auto">
          <a:xfrm>
            <a:off x="5508625" y="6237288"/>
            <a:ext cx="3216275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s-ES" sz="1200">
                <a:latin typeface="AntennaCond Light" charset="0"/>
              </a:rPr>
              <a:t>Justin Bieber - Baby ft. Ludacris; 374,403,983 views</a:t>
            </a:r>
          </a:p>
        </p:txBody>
      </p:sp>
      <p:cxnSp>
        <p:nvCxnSpPr>
          <p:cNvPr id="19" name="9 Conector recto"/>
          <p:cNvCxnSpPr/>
          <p:nvPr/>
        </p:nvCxnSpPr>
        <p:spPr>
          <a:xfrm>
            <a:off x="107504" y="1196752"/>
            <a:ext cx="88569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Imagen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4353" y="234047"/>
            <a:ext cx="2095759" cy="890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3249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4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 rot="21273346">
            <a:off x="4735513" y="3078163"/>
            <a:ext cx="4930775" cy="3697287"/>
          </a:xfrm>
          <a:prstGeom prst="rect">
            <a:avLst/>
          </a:prstGeom>
          <a:noFill/>
          <a:ln w="57150">
            <a:solidFill>
              <a:schemeClr val="bg1">
                <a:lumMod val="75000"/>
              </a:schemeClr>
            </a:solidFill>
            <a:miter lim="800000"/>
            <a:headEnd/>
            <a:tailEnd/>
          </a:ln>
        </p:spPr>
      </p:pic>
      <p:sp>
        <p:nvSpPr>
          <p:cNvPr id="9" name="8 Rectángulo"/>
          <p:cNvSpPr/>
          <p:nvPr/>
        </p:nvSpPr>
        <p:spPr>
          <a:xfrm>
            <a:off x="0" y="6553200"/>
            <a:ext cx="9144000" cy="33178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186375" name="11 CuadroTexto"/>
          <p:cNvSpPr txBox="1">
            <a:spLocks noChangeArrowheads="1"/>
          </p:cNvSpPr>
          <p:nvPr/>
        </p:nvSpPr>
        <p:spPr bwMode="auto">
          <a:xfrm>
            <a:off x="323850" y="1187450"/>
            <a:ext cx="57531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s-ES" sz="3200" b="1">
                <a:solidFill>
                  <a:srgbClr val="404040"/>
                </a:solidFill>
                <a:latin typeface="AntennaCond Bold" charset="0"/>
              </a:rPr>
              <a:t>Nuestra estrategia pasará por:</a:t>
            </a:r>
          </a:p>
        </p:txBody>
      </p:sp>
      <p:sp>
        <p:nvSpPr>
          <p:cNvPr id="186376" name="9 CuadroTexto"/>
          <p:cNvSpPr txBox="1">
            <a:spLocks noChangeArrowheads="1"/>
          </p:cNvSpPr>
          <p:nvPr/>
        </p:nvSpPr>
        <p:spPr bwMode="auto">
          <a:xfrm>
            <a:off x="755650" y="2060575"/>
            <a:ext cx="4032250" cy="341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s-ES" sz="2400" b="1">
                <a:solidFill>
                  <a:srgbClr val="7F7F7F"/>
                </a:solidFill>
                <a:latin typeface="AntennaCond Bold" charset="0"/>
              </a:rPr>
              <a:t>Definir Objetivos</a:t>
            </a:r>
          </a:p>
          <a:p>
            <a:pPr eaLnBrk="1" hangingPunct="1"/>
            <a:endParaRPr lang="es-ES" sz="2400" b="1">
              <a:solidFill>
                <a:srgbClr val="7F7F7F"/>
              </a:solidFill>
              <a:latin typeface="AntennaCond Bold" charset="0"/>
            </a:endParaRPr>
          </a:p>
          <a:p>
            <a:pPr eaLnBrk="1" hangingPunct="1"/>
            <a:r>
              <a:rPr lang="es-ES" sz="2400" b="1">
                <a:solidFill>
                  <a:srgbClr val="7F7F7F"/>
                </a:solidFill>
                <a:latin typeface="AntennaCond Bold" charset="0"/>
              </a:rPr>
              <a:t>Seleccionar Herramientas</a:t>
            </a:r>
          </a:p>
          <a:p>
            <a:pPr eaLnBrk="1" hangingPunct="1"/>
            <a:endParaRPr lang="es-ES" sz="2400" b="1">
              <a:solidFill>
                <a:srgbClr val="7F7F7F"/>
              </a:solidFill>
              <a:latin typeface="AntennaCond Bold" charset="0"/>
            </a:endParaRPr>
          </a:p>
          <a:p>
            <a:pPr eaLnBrk="1" hangingPunct="1"/>
            <a:r>
              <a:rPr lang="es-ES" sz="2400" b="1">
                <a:solidFill>
                  <a:srgbClr val="7F7F7F"/>
                </a:solidFill>
                <a:latin typeface="AntennaCond Bold" charset="0"/>
              </a:rPr>
              <a:t>Definir períodos de actuación</a:t>
            </a:r>
          </a:p>
          <a:p>
            <a:pPr eaLnBrk="1" hangingPunct="1"/>
            <a:endParaRPr lang="es-ES" sz="2400" b="1">
              <a:solidFill>
                <a:srgbClr val="7F7F7F"/>
              </a:solidFill>
              <a:latin typeface="AntennaCond Bold" charset="0"/>
            </a:endParaRPr>
          </a:p>
          <a:p>
            <a:pPr eaLnBrk="1" hangingPunct="1"/>
            <a:r>
              <a:rPr lang="es-ES" sz="2400" b="1">
                <a:solidFill>
                  <a:srgbClr val="7F7F7F"/>
                </a:solidFill>
                <a:latin typeface="AntennaCond Bold" charset="0"/>
              </a:rPr>
              <a:t>Medir y monitorizar nuestra estrategia</a:t>
            </a:r>
          </a:p>
        </p:txBody>
      </p:sp>
      <p:sp>
        <p:nvSpPr>
          <p:cNvPr id="12" name="11 Rectángulo"/>
          <p:cNvSpPr/>
          <p:nvPr/>
        </p:nvSpPr>
        <p:spPr>
          <a:xfrm>
            <a:off x="611188" y="2205038"/>
            <a:ext cx="144462" cy="14605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13" name="12 Rectángulo"/>
          <p:cNvSpPr/>
          <p:nvPr/>
        </p:nvSpPr>
        <p:spPr>
          <a:xfrm>
            <a:off x="611188" y="2922588"/>
            <a:ext cx="144462" cy="14605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14" name="13 Rectángulo"/>
          <p:cNvSpPr/>
          <p:nvPr/>
        </p:nvSpPr>
        <p:spPr>
          <a:xfrm>
            <a:off x="611188" y="3644900"/>
            <a:ext cx="144462" cy="14605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15" name="14 Rectángulo"/>
          <p:cNvSpPr/>
          <p:nvPr/>
        </p:nvSpPr>
        <p:spPr>
          <a:xfrm>
            <a:off x="611188" y="4797425"/>
            <a:ext cx="144462" cy="14605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cs typeface="Arial" charset="0"/>
            </a:endParaRPr>
          </a:p>
        </p:txBody>
      </p:sp>
      <p:cxnSp>
        <p:nvCxnSpPr>
          <p:cNvPr id="16" name="9 Conector recto"/>
          <p:cNvCxnSpPr/>
          <p:nvPr/>
        </p:nvCxnSpPr>
        <p:spPr>
          <a:xfrm>
            <a:off x="107504" y="1196752"/>
            <a:ext cx="88569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Imagen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4353" y="234047"/>
            <a:ext cx="2095759" cy="890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7061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846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 rot="21360798" flipH="1">
            <a:off x="5170488" y="3873500"/>
            <a:ext cx="3995737" cy="2849563"/>
          </a:xfrm>
          <a:prstGeom prst="rect">
            <a:avLst/>
          </a:prstGeom>
          <a:noFill/>
          <a:ln w="57150">
            <a:solidFill>
              <a:schemeClr val="bg1">
                <a:lumMod val="75000"/>
              </a:schemeClr>
            </a:solidFill>
            <a:miter lim="800000"/>
            <a:headEnd/>
            <a:tailEnd/>
          </a:ln>
        </p:spPr>
      </p:pic>
      <p:sp>
        <p:nvSpPr>
          <p:cNvPr id="9" name="8 Rectángulo"/>
          <p:cNvSpPr/>
          <p:nvPr/>
        </p:nvSpPr>
        <p:spPr>
          <a:xfrm>
            <a:off x="0" y="6553200"/>
            <a:ext cx="9144000" cy="33178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189448" name="11 CuadroTexto"/>
          <p:cNvSpPr txBox="1">
            <a:spLocks noChangeArrowheads="1"/>
          </p:cNvSpPr>
          <p:nvPr/>
        </p:nvSpPr>
        <p:spPr bwMode="auto">
          <a:xfrm>
            <a:off x="223838" y="1187450"/>
            <a:ext cx="2393754" cy="584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s-ES" sz="3200" b="1" dirty="0" smtClean="0">
                <a:solidFill>
                  <a:schemeClr val="bg1"/>
                </a:solidFill>
                <a:latin typeface="AntennaCond Bold" charset="0"/>
              </a:rPr>
              <a:t>    </a:t>
            </a:r>
            <a:r>
              <a:rPr lang="es-ES" sz="3000" b="1" dirty="0">
                <a:solidFill>
                  <a:srgbClr val="404040"/>
                </a:solidFill>
                <a:latin typeface="AntennaCond Bold" charset="0"/>
              </a:rPr>
              <a:t>Objetivos</a:t>
            </a:r>
          </a:p>
        </p:txBody>
      </p:sp>
      <p:sp>
        <p:nvSpPr>
          <p:cNvPr id="11" name="10 CuadroTexto"/>
          <p:cNvSpPr txBox="1"/>
          <p:nvPr/>
        </p:nvSpPr>
        <p:spPr>
          <a:xfrm>
            <a:off x="1042988" y="1989138"/>
            <a:ext cx="7921625" cy="3170099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>
              <a:spcAft>
                <a:spcPts val="1200"/>
              </a:spcAft>
            </a:pPr>
            <a:r>
              <a:rPr lang="es-ES" sz="2400" dirty="0">
                <a:solidFill>
                  <a:srgbClr val="7F7F7F"/>
                </a:solidFill>
                <a:latin typeface="AntennaCond Bold" charset="0"/>
              </a:rPr>
              <a:t>Y muy importante:</a:t>
            </a:r>
          </a:p>
          <a:p>
            <a:pPr eaLnBrk="1" hangingPunct="1">
              <a:spcAft>
                <a:spcPts val="600"/>
              </a:spcAft>
            </a:pPr>
            <a:r>
              <a:rPr lang="es-ES" sz="2000" dirty="0">
                <a:latin typeface="AntennaCond Bold" charset="0"/>
              </a:rPr>
              <a:t>Los objetivos deberán ser:</a:t>
            </a:r>
          </a:p>
          <a:p>
            <a:pPr eaLnBrk="1" hangingPunct="1">
              <a:spcAft>
                <a:spcPts val="600"/>
              </a:spcAft>
            </a:pPr>
            <a:endParaRPr lang="es-ES" sz="1600" dirty="0">
              <a:latin typeface="AntennaCond Light" charset="0"/>
            </a:endParaRPr>
          </a:p>
          <a:p>
            <a:pPr eaLnBrk="1" hangingPunct="1">
              <a:spcAft>
                <a:spcPts val="1200"/>
              </a:spcAft>
            </a:pPr>
            <a:r>
              <a:rPr lang="es-ES" sz="2400" dirty="0">
                <a:latin typeface="AntennaCond Bold" charset="0"/>
              </a:rPr>
              <a:t>Cualitativos (</a:t>
            </a:r>
            <a:r>
              <a:rPr lang="es-ES" sz="2400" dirty="0">
                <a:solidFill>
                  <a:srgbClr val="C00000"/>
                </a:solidFill>
                <a:latin typeface="AntennaCond Bold" charset="0"/>
              </a:rPr>
              <a:t>calidad</a:t>
            </a:r>
            <a:r>
              <a:rPr lang="es-ES" sz="2400" dirty="0">
                <a:latin typeface="AntennaCond Bold" charset="0"/>
              </a:rPr>
              <a:t>) y a su vez cuantificables (</a:t>
            </a:r>
            <a:r>
              <a:rPr lang="es-ES" sz="2400" dirty="0">
                <a:solidFill>
                  <a:srgbClr val="C00000"/>
                </a:solidFill>
                <a:latin typeface="AntennaCond Bold" charset="0"/>
              </a:rPr>
              <a:t>cantidad</a:t>
            </a:r>
            <a:r>
              <a:rPr lang="es-ES" sz="2400" dirty="0">
                <a:latin typeface="AntennaCond Bold" charset="0"/>
              </a:rPr>
              <a:t>)</a:t>
            </a:r>
          </a:p>
          <a:p>
            <a:pPr eaLnBrk="1" hangingPunct="1">
              <a:spcAft>
                <a:spcPts val="1200"/>
              </a:spcAft>
            </a:pPr>
            <a:r>
              <a:rPr lang="es-ES" sz="2400" dirty="0" smtClean="0">
                <a:latin typeface="AntennaCond Bold" charset="0"/>
              </a:rPr>
              <a:t>Alcanzables </a:t>
            </a:r>
            <a:endParaRPr lang="es-ES" sz="2400" dirty="0">
              <a:latin typeface="AntennaCond Bold" charset="0"/>
            </a:endParaRPr>
          </a:p>
          <a:p>
            <a:pPr eaLnBrk="1" hangingPunct="1">
              <a:spcAft>
                <a:spcPts val="1200"/>
              </a:spcAft>
            </a:pPr>
            <a:r>
              <a:rPr lang="es-ES" sz="2400" dirty="0">
                <a:latin typeface="AntennaCond Bold" charset="0"/>
              </a:rPr>
              <a:t>Medibles.</a:t>
            </a:r>
          </a:p>
          <a:p>
            <a:pPr eaLnBrk="1" hangingPunct="1"/>
            <a:endParaRPr lang="es-ES" dirty="0"/>
          </a:p>
        </p:txBody>
      </p:sp>
      <p:sp>
        <p:nvSpPr>
          <p:cNvPr id="12" name="11 Rectángulo"/>
          <p:cNvSpPr/>
          <p:nvPr/>
        </p:nvSpPr>
        <p:spPr>
          <a:xfrm>
            <a:off x="899592" y="3429000"/>
            <a:ext cx="80963" cy="8096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23" name="22 Rectángulo"/>
          <p:cNvSpPr/>
          <p:nvPr/>
        </p:nvSpPr>
        <p:spPr>
          <a:xfrm>
            <a:off x="899592" y="3933056"/>
            <a:ext cx="80963" cy="8255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24" name="23 Rectángulo"/>
          <p:cNvSpPr/>
          <p:nvPr/>
        </p:nvSpPr>
        <p:spPr>
          <a:xfrm>
            <a:off x="899592" y="4428157"/>
            <a:ext cx="80963" cy="8096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cs typeface="Arial" charset="0"/>
            </a:endParaRPr>
          </a:p>
        </p:txBody>
      </p:sp>
      <p:cxnSp>
        <p:nvCxnSpPr>
          <p:cNvPr id="15" name="9 Conector recto"/>
          <p:cNvCxnSpPr/>
          <p:nvPr/>
        </p:nvCxnSpPr>
        <p:spPr>
          <a:xfrm>
            <a:off x="107504" y="1196752"/>
            <a:ext cx="88569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Imagen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4353" y="234047"/>
            <a:ext cx="2095759" cy="890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3493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17 Rectángulo redondeado"/>
          <p:cNvSpPr/>
          <p:nvPr/>
        </p:nvSpPr>
        <p:spPr>
          <a:xfrm>
            <a:off x="1547813" y="2205038"/>
            <a:ext cx="5400675" cy="151130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/>
          </a:p>
        </p:txBody>
      </p:sp>
      <p:sp>
        <p:nvSpPr>
          <p:cNvPr id="19" name="18 Rectángulo redondeado"/>
          <p:cNvSpPr/>
          <p:nvPr/>
        </p:nvSpPr>
        <p:spPr>
          <a:xfrm>
            <a:off x="1547813" y="4508500"/>
            <a:ext cx="5400675" cy="1512888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/>
          </a:p>
        </p:txBody>
      </p:sp>
      <p:sp>
        <p:nvSpPr>
          <p:cNvPr id="9" name="8 Rectángulo"/>
          <p:cNvSpPr/>
          <p:nvPr/>
        </p:nvSpPr>
        <p:spPr>
          <a:xfrm>
            <a:off x="0" y="6553200"/>
            <a:ext cx="9144000" cy="33178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190473" name="11 CuadroTexto"/>
          <p:cNvSpPr txBox="1">
            <a:spLocks noChangeArrowheads="1"/>
          </p:cNvSpPr>
          <p:nvPr/>
        </p:nvSpPr>
        <p:spPr bwMode="auto">
          <a:xfrm>
            <a:off x="223838" y="1187450"/>
            <a:ext cx="9288420" cy="584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s-ES" sz="3200" b="1" dirty="0" smtClean="0">
                <a:solidFill>
                  <a:schemeClr val="bg1"/>
                </a:solidFill>
                <a:latin typeface="AntennaCond Bold" charset="0"/>
              </a:rPr>
              <a:t> </a:t>
            </a:r>
            <a:r>
              <a:rPr lang="es-ES" sz="2800" b="1" dirty="0">
                <a:solidFill>
                  <a:srgbClr val="404040"/>
                </a:solidFill>
                <a:latin typeface="AntennaCond Bold" charset="0"/>
              </a:rPr>
              <a:t>Seleccionar herramientas y plataformas adecuadas</a:t>
            </a:r>
          </a:p>
        </p:txBody>
      </p:sp>
      <p:sp>
        <p:nvSpPr>
          <p:cNvPr id="190474" name="10 CuadroTexto"/>
          <p:cNvSpPr txBox="1">
            <a:spLocks noChangeArrowheads="1"/>
          </p:cNvSpPr>
          <p:nvPr/>
        </p:nvSpPr>
        <p:spPr bwMode="auto">
          <a:xfrm>
            <a:off x="1835150" y="2636838"/>
            <a:ext cx="47894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>
              <a:spcAft>
                <a:spcPts val="600"/>
              </a:spcAft>
            </a:pPr>
            <a:r>
              <a:rPr lang="es-ES" sz="2000">
                <a:latin typeface="AntennaCond Bold" charset="0"/>
              </a:rPr>
              <a:t>Selección de herramientas para la gestión de la </a:t>
            </a:r>
            <a:r>
              <a:rPr lang="es-ES" sz="2000">
                <a:solidFill>
                  <a:srgbClr val="C00000"/>
                </a:solidFill>
                <a:latin typeface="AntennaCond Bold" charset="0"/>
              </a:rPr>
              <a:t>reputación online</a:t>
            </a:r>
          </a:p>
        </p:txBody>
      </p:sp>
      <p:sp>
        <p:nvSpPr>
          <p:cNvPr id="190475" name="14 CuadroTexto"/>
          <p:cNvSpPr txBox="1">
            <a:spLocks noChangeArrowheads="1"/>
          </p:cNvSpPr>
          <p:nvPr/>
        </p:nvSpPr>
        <p:spPr bwMode="auto">
          <a:xfrm>
            <a:off x="1835150" y="4881563"/>
            <a:ext cx="47894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>
              <a:spcAft>
                <a:spcPts val="600"/>
              </a:spcAft>
            </a:pPr>
            <a:r>
              <a:rPr lang="es-ES" sz="2000">
                <a:latin typeface="AntennaCond Bold" charset="0"/>
              </a:rPr>
              <a:t>Selección de las redes sociales de </a:t>
            </a:r>
            <a:br>
              <a:rPr lang="es-ES" sz="2000">
                <a:latin typeface="AntennaCond Bold" charset="0"/>
              </a:rPr>
            </a:br>
            <a:r>
              <a:rPr lang="es-ES" sz="2000">
                <a:latin typeface="AntennaCond Bold" charset="0"/>
              </a:rPr>
              <a:t>nuestra </a:t>
            </a:r>
            <a:r>
              <a:rPr lang="es-ES" sz="2000">
                <a:solidFill>
                  <a:srgbClr val="C00000"/>
                </a:solidFill>
                <a:latin typeface="AntennaCond Bold" charset="0"/>
              </a:rPr>
              <a:t>audiencia</a:t>
            </a:r>
          </a:p>
        </p:txBody>
      </p:sp>
      <p:sp>
        <p:nvSpPr>
          <p:cNvPr id="20" name="19 Flecha abajo"/>
          <p:cNvSpPr/>
          <p:nvPr/>
        </p:nvSpPr>
        <p:spPr>
          <a:xfrm>
            <a:off x="3635375" y="3573463"/>
            <a:ext cx="936625" cy="1150937"/>
          </a:xfrm>
          <a:prstGeom prst="downArrow">
            <a:avLst/>
          </a:prstGeom>
          <a:solidFill>
            <a:srgbClr val="C0000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/>
          </a:p>
        </p:txBody>
      </p:sp>
      <p:cxnSp>
        <p:nvCxnSpPr>
          <p:cNvPr id="15" name="9 Conector recto"/>
          <p:cNvCxnSpPr/>
          <p:nvPr/>
        </p:nvCxnSpPr>
        <p:spPr>
          <a:xfrm>
            <a:off x="107504" y="1196752"/>
            <a:ext cx="88569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Imagen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4353" y="234047"/>
            <a:ext cx="2095759" cy="890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8337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8 Rectángulo"/>
          <p:cNvSpPr/>
          <p:nvPr/>
        </p:nvSpPr>
        <p:spPr>
          <a:xfrm>
            <a:off x="0" y="6553200"/>
            <a:ext cx="9144000" cy="33178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201735" name="11 CuadroTexto"/>
          <p:cNvSpPr txBox="1">
            <a:spLocks noChangeArrowheads="1"/>
          </p:cNvSpPr>
          <p:nvPr/>
        </p:nvSpPr>
        <p:spPr bwMode="auto">
          <a:xfrm>
            <a:off x="223838" y="1187450"/>
            <a:ext cx="4563068" cy="584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s-ES" sz="3200" b="1" dirty="0" smtClean="0">
                <a:solidFill>
                  <a:srgbClr val="404040"/>
                </a:solidFill>
                <a:latin typeface="AntennaCond Bold" charset="0"/>
              </a:rPr>
              <a:t>Periodos </a:t>
            </a:r>
            <a:r>
              <a:rPr lang="es-ES" sz="3200" b="1" dirty="0">
                <a:solidFill>
                  <a:srgbClr val="404040"/>
                </a:solidFill>
                <a:latin typeface="AntennaCond Bold" charset="0"/>
              </a:rPr>
              <a:t>de actuación</a:t>
            </a:r>
          </a:p>
        </p:txBody>
      </p:sp>
      <p:sp>
        <p:nvSpPr>
          <p:cNvPr id="12" name="11 Rectángulo redondeado"/>
          <p:cNvSpPr/>
          <p:nvPr/>
        </p:nvSpPr>
        <p:spPr>
          <a:xfrm>
            <a:off x="1547813" y="2205038"/>
            <a:ext cx="5400675" cy="151130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/>
          </a:p>
        </p:txBody>
      </p:sp>
      <p:sp>
        <p:nvSpPr>
          <p:cNvPr id="13" name="12 Rectángulo redondeado"/>
          <p:cNvSpPr/>
          <p:nvPr/>
        </p:nvSpPr>
        <p:spPr>
          <a:xfrm>
            <a:off x="1547813" y="4508500"/>
            <a:ext cx="5400675" cy="1512888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/>
          </a:p>
        </p:txBody>
      </p:sp>
      <p:sp>
        <p:nvSpPr>
          <p:cNvPr id="201738" name="13 CuadroTexto"/>
          <p:cNvSpPr txBox="1">
            <a:spLocks noChangeArrowheads="1"/>
          </p:cNvSpPr>
          <p:nvPr/>
        </p:nvSpPr>
        <p:spPr bwMode="auto">
          <a:xfrm>
            <a:off x="1835150" y="2420938"/>
            <a:ext cx="4789488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>
              <a:spcAft>
                <a:spcPts val="600"/>
              </a:spcAft>
            </a:pPr>
            <a:r>
              <a:rPr lang="es-ES" sz="2000">
                <a:latin typeface="AntennaCond Bold" charset="0"/>
              </a:rPr>
              <a:t>Entendemos periodos de actuación como escribir, responder, ampliar contenido, etc en nuestras plataformas</a:t>
            </a:r>
            <a:endParaRPr lang="es-ES" sz="2000">
              <a:solidFill>
                <a:srgbClr val="C00000"/>
              </a:solidFill>
              <a:latin typeface="AntennaCond Bold" charset="0"/>
            </a:endParaRPr>
          </a:p>
        </p:txBody>
      </p:sp>
      <p:sp>
        <p:nvSpPr>
          <p:cNvPr id="201739" name="14 CuadroTexto"/>
          <p:cNvSpPr txBox="1">
            <a:spLocks noChangeArrowheads="1"/>
          </p:cNvSpPr>
          <p:nvPr/>
        </p:nvSpPr>
        <p:spPr bwMode="auto">
          <a:xfrm>
            <a:off x="1835150" y="5084763"/>
            <a:ext cx="478948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>
              <a:spcAft>
                <a:spcPts val="600"/>
              </a:spcAft>
            </a:pPr>
            <a:r>
              <a:rPr lang="es-ES" sz="2400">
                <a:latin typeface="AntennaCond Bold" charset="0"/>
              </a:rPr>
              <a:t>Creamos un Calendario Editorial</a:t>
            </a:r>
            <a:endParaRPr lang="es-ES" sz="2400">
              <a:solidFill>
                <a:srgbClr val="C00000"/>
              </a:solidFill>
              <a:latin typeface="AntennaCond Bold" charset="0"/>
            </a:endParaRPr>
          </a:p>
        </p:txBody>
      </p:sp>
      <p:sp>
        <p:nvSpPr>
          <p:cNvPr id="18" name="17 Flecha abajo"/>
          <p:cNvSpPr/>
          <p:nvPr/>
        </p:nvSpPr>
        <p:spPr>
          <a:xfrm>
            <a:off x="3635375" y="3573463"/>
            <a:ext cx="936625" cy="1150937"/>
          </a:xfrm>
          <a:prstGeom prst="downArrow">
            <a:avLst/>
          </a:prstGeom>
          <a:solidFill>
            <a:srgbClr val="C0000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/>
          </a:p>
        </p:txBody>
      </p:sp>
      <p:cxnSp>
        <p:nvCxnSpPr>
          <p:cNvPr id="15" name="9 Conector recto"/>
          <p:cNvCxnSpPr/>
          <p:nvPr/>
        </p:nvCxnSpPr>
        <p:spPr>
          <a:xfrm>
            <a:off x="107504" y="1196752"/>
            <a:ext cx="88569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Imagen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4353" y="234047"/>
            <a:ext cx="2095759" cy="890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6655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8 Rectángulo"/>
          <p:cNvSpPr/>
          <p:nvPr/>
        </p:nvSpPr>
        <p:spPr>
          <a:xfrm>
            <a:off x="0" y="6553200"/>
            <a:ext cx="9144000" cy="33178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202759" name="11 CuadroTexto"/>
          <p:cNvSpPr txBox="1">
            <a:spLocks noChangeArrowheads="1"/>
          </p:cNvSpPr>
          <p:nvPr/>
        </p:nvSpPr>
        <p:spPr bwMode="auto">
          <a:xfrm>
            <a:off x="223838" y="1187450"/>
            <a:ext cx="4563068" cy="584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s-ES" sz="3200" b="1" dirty="0" smtClean="0">
                <a:solidFill>
                  <a:srgbClr val="404040"/>
                </a:solidFill>
                <a:latin typeface="AntennaCond Bold" charset="0"/>
              </a:rPr>
              <a:t>Periodos </a:t>
            </a:r>
            <a:r>
              <a:rPr lang="es-ES" sz="3200" b="1" dirty="0">
                <a:solidFill>
                  <a:srgbClr val="404040"/>
                </a:solidFill>
                <a:latin typeface="AntennaCond Bold" charset="0"/>
              </a:rPr>
              <a:t>de actuación</a:t>
            </a:r>
          </a:p>
        </p:txBody>
      </p:sp>
      <p:sp>
        <p:nvSpPr>
          <p:cNvPr id="202760" name="18 CuadroTexto"/>
          <p:cNvSpPr txBox="1">
            <a:spLocks noChangeArrowheads="1"/>
          </p:cNvSpPr>
          <p:nvPr/>
        </p:nvSpPr>
        <p:spPr bwMode="auto">
          <a:xfrm>
            <a:off x="971550" y="1989138"/>
            <a:ext cx="65532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>
              <a:spcAft>
                <a:spcPts val="1200"/>
              </a:spcAft>
            </a:pPr>
            <a:r>
              <a:rPr lang="es-ES" sz="3600">
                <a:solidFill>
                  <a:srgbClr val="C00000"/>
                </a:solidFill>
                <a:latin typeface="AntennaCond Bold" charset="0"/>
              </a:rPr>
              <a:t>Es la mejor herramienta para ahorrar tiempo</a:t>
            </a:r>
          </a:p>
        </p:txBody>
      </p:sp>
      <p:grpSp>
        <p:nvGrpSpPr>
          <p:cNvPr id="3" name="13 Grupo"/>
          <p:cNvGrpSpPr>
            <a:grpSpLocks/>
          </p:cNvGrpSpPr>
          <p:nvPr/>
        </p:nvGrpSpPr>
        <p:grpSpPr bwMode="auto">
          <a:xfrm>
            <a:off x="1187450" y="3357563"/>
            <a:ext cx="6697663" cy="1968500"/>
            <a:chOff x="1187624" y="3356992"/>
            <a:chExt cx="6696744" cy="1969770"/>
          </a:xfrm>
        </p:grpSpPr>
        <p:sp>
          <p:nvSpPr>
            <p:cNvPr id="20" name="19 CuadroTexto"/>
            <p:cNvSpPr txBox="1"/>
            <p:nvPr/>
          </p:nvSpPr>
          <p:spPr>
            <a:xfrm>
              <a:off x="1332067" y="3356992"/>
              <a:ext cx="6552301" cy="1969770"/>
            </a:xfrm>
            <a:prstGeom prst="rect">
              <a:avLst/>
            </a:prstGeom>
            <a:noFill/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eaLnBrk="1" hangingPunct="1">
                <a:spcAft>
                  <a:spcPts val="1200"/>
                </a:spcAft>
              </a:pPr>
              <a:r>
                <a:rPr lang="es-ES" sz="2800">
                  <a:solidFill>
                    <a:srgbClr val="7F7F7F"/>
                  </a:solidFill>
                  <a:latin typeface="AntennaCond Bold" charset="0"/>
                </a:rPr>
                <a:t>En el puedes anotar tu </a:t>
              </a:r>
              <a:r>
                <a:rPr lang="es-ES" sz="2800">
                  <a:latin typeface="AntennaCond Bold" charset="0"/>
                </a:rPr>
                <a:t>contenido</a:t>
              </a:r>
              <a:r>
                <a:rPr lang="es-ES" sz="2800">
                  <a:solidFill>
                    <a:srgbClr val="7F7F7F"/>
                  </a:solidFill>
                  <a:latin typeface="AntennaCond Bold" charset="0"/>
                </a:rPr>
                <a:t> por </a:t>
              </a:r>
              <a:r>
                <a:rPr lang="es-ES" sz="2800">
                  <a:latin typeface="AntennaCond Bold" charset="0"/>
                </a:rPr>
                <a:t>fecha</a:t>
              </a:r>
              <a:r>
                <a:rPr lang="es-ES" sz="2800">
                  <a:solidFill>
                    <a:srgbClr val="7F7F7F"/>
                  </a:solidFill>
                  <a:latin typeface="AntennaCond Bold" charset="0"/>
                </a:rPr>
                <a:t> y </a:t>
              </a:r>
              <a:r>
                <a:rPr lang="es-ES" sz="2800">
                  <a:latin typeface="AntennaCond Bold" charset="0"/>
                </a:rPr>
                <a:t>tema</a:t>
              </a:r>
              <a:r>
                <a:rPr lang="es-ES" sz="2800">
                  <a:solidFill>
                    <a:srgbClr val="7F7F7F"/>
                  </a:solidFill>
                  <a:latin typeface="AntennaCond Bold" charset="0"/>
                </a:rPr>
                <a:t> a tratar.</a:t>
              </a:r>
            </a:p>
            <a:p>
              <a:pPr eaLnBrk="1" hangingPunct="1">
                <a:spcAft>
                  <a:spcPts val="1200"/>
                </a:spcAft>
              </a:pPr>
              <a:r>
                <a:rPr lang="es-ES" sz="2800">
                  <a:solidFill>
                    <a:srgbClr val="7F7F7F"/>
                  </a:solidFill>
                  <a:latin typeface="AntennaCond Bold" charset="0"/>
                </a:rPr>
                <a:t>Nos ayudará a tener </a:t>
              </a:r>
              <a:r>
                <a:rPr lang="es-ES" sz="2800">
                  <a:latin typeface="AntennaCond Bold" charset="0"/>
                </a:rPr>
                <a:t>claridad</a:t>
              </a:r>
              <a:r>
                <a:rPr lang="es-ES" sz="2800">
                  <a:solidFill>
                    <a:srgbClr val="7F7F7F"/>
                  </a:solidFill>
                  <a:latin typeface="AntennaCond Bold" charset="0"/>
                </a:rPr>
                <a:t> y a </a:t>
              </a:r>
              <a:r>
                <a:rPr lang="es-ES" sz="2800">
                  <a:latin typeface="AntennaCond Bold" charset="0"/>
                </a:rPr>
                <a:t>enfocar</a:t>
              </a:r>
              <a:r>
                <a:rPr lang="es-ES" sz="2800">
                  <a:solidFill>
                    <a:srgbClr val="7F7F7F"/>
                  </a:solidFill>
                  <a:latin typeface="AntennaCond Bold" charset="0"/>
                </a:rPr>
                <a:t> el  contenido en un tiempo programado</a:t>
              </a:r>
            </a:p>
          </p:txBody>
        </p:sp>
        <p:sp>
          <p:nvSpPr>
            <p:cNvPr id="21" name="20 Rectángulo"/>
            <p:cNvSpPr/>
            <p:nvPr/>
          </p:nvSpPr>
          <p:spPr>
            <a:xfrm>
              <a:off x="1187624" y="3563500"/>
              <a:ext cx="80952" cy="81014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  <a:cs typeface="Arial" charset="0"/>
              </a:endParaRPr>
            </a:p>
          </p:txBody>
        </p:sp>
        <p:sp>
          <p:nvSpPr>
            <p:cNvPr id="22" name="21 Rectángulo"/>
            <p:cNvSpPr/>
            <p:nvPr/>
          </p:nvSpPr>
          <p:spPr>
            <a:xfrm>
              <a:off x="1187624" y="4572213"/>
              <a:ext cx="80952" cy="81015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  <a:cs typeface="Arial" charset="0"/>
              </a:endParaRPr>
            </a:p>
          </p:txBody>
        </p:sp>
      </p:grpSp>
      <p:cxnSp>
        <p:nvCxnSpPr>
          <p:cNvPr id="15" name="9 Conector recto"/>
          <p:cNvCxnSpPr/>
          <p:nvPr/>
        </p:nvCxnSpPr>
        <p:spPr>
          <a:xfrm>
            <a:off x="107504" y="1196752"/>
            <a:ext cx="88569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Imagen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4353" y="234047"/>
            <a:ext cx="2095759" cy="890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7526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8 Rectángulo"/>
          <p:cNvSpPr/>
          <p:nvPr/>
        </p:nvSpPr>
        <p:spPr>
          <a:xfrm>
            <a:off x="0" y="6553200"/>
            <a:ext cx="9144000" cy="33178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203783" name="11 CuadroTexto"/>
          <p:cNvSpPr txBox="1">
            <a:spLocks noChangeArrowheads="1"/>
          </p:cNvSpPr>
          <p:nvPr/>
        </p:nvSpPr>
        <p:spPr bwMode="auto">
          <a:xfrm>
            <a:off x="223838" y="1187450"/>
            <a:ext cx="7733006" cy="584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s-ES" sz="3200" b="1" dirty="0" smtClean="0">
                <a:solidFill>
                  <a:srgbClr val="404040"/>
                </a:solidFill>
                <a:latin typeface="AntennaCond Bold" charset="0"/>
              </a:rPr>
              <a:t>Medir </a:t>
            </a:r>
            <a:r>
              <a:rPr lang="es-ES" sz="3200" b="1" dirty="0">
                <a:solidFill>
                  <a:srgbClr val="404040"/>
                </a:solidFill>
                <a:latin typeface="AntennaCond Bold" charset="0"/>
              </a:rPr>
              <a:t>y monitorizar nuestra estrategia</a:t>
            </a:r>
          </a:p>
        </p:txBody>
      </p:sp>
      <p:pic>
        <p:nvPicPr>
          <p:cNvPr id="326658" name="Picture 2"/>
          <p:cNvPicPr>
            <a:picLocks noChangeAspect="1" noChangeArrowheads="1"/>
          </p:cNvPicPr>
          <p:nvPr/>
        </p:nvPicPr>
        <p:blipFill>
          <a:blip r:embed="rId3"/>
          <a:srcRect l="1" t="3338" r="51916" b="6544"/>
          <a:stretch>
            <a:fillRect/>
          </a:stretch>
        </p:blipFill>
        <p:spPr bwMode="auto">
          <a:xfrm>
            <a:off x="611188" y="1916832"/>
            <a:ext cx="1584325" cy="2374900"/>
          </a:xfrm>
          <a:prstGeom prst="rect">
            <a:avLst/>
          </a:prstGeom>
          <a:noFill/>
          <a:ln w="57150">
            <a:solidFill>
              <a:schemeClr val="bg1">
                <a:lumMod val="75000"/>
              </a:schemeClr>
            </a:solidFill>
            <a:miter lim="800000"/>
            <a:headEnd/>
            <a:tailEnd/>
          </a:ln>
        </p:spPr>
      </p:pic>
      <p:sp>
        <p:nvSpPr>
          <p:cNvPr id="203785" name="14 CuadroTexto"/>
          <p:cNvSpPr txBox="1">
            <a:spLocks noChangeArrowheads="1"/>
          </p:cNvSpPr>
          <p:nvPr/>
        </p:nvSpPr>
        <p:spPr bwMode="auto">
          <a:xfrm>
            <a:off x="468313" y="4293096"/>
            <a:ext cx="2590800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s-ES" sz="2400" dirty="0">
                <a:solidFill>
                  <a:srgbClr val="C00000"/>
                </a:solidFill>
                <a:latin typeface="AntennaCond Bold" charset="0"/>
              </a:rPr>
              <a:t>SI NO MEDIMOS, </a:t>
            </a:r>
          </a:p>
          <a:p>
            <a:pPr eaLnBrk="1" hangingPunct="1"/>
            <a:r>
              <a:rPr lang="es-ES" sz="2400" dirty="0">
                <a:solidFill>
                  <a:srgbClr val="C00000"/>
                </a:solidFill>
                <a:latin typeface="AntennaCond Bold" charset="0"/>
              </a:rPr>
              <a:t>NO SABEMOS</a:t>
            </a:r>
          </a:p>
        </p:txBody>
      </p:sp>
      <p:sp>
        <p:nvSpPr>
          <p:cNvPr id="203786" name="17 CuadroTexto"/>
          <p:cNvSpPr txBox="1">
            <a:spLocks noChangeArrowheads="1"/>
          </p:cNvSpPr>
          <p:nvPr/>
        </p:nvSpPr>
        <p:spPr bwMode="auto">
          <a:xfrm>
            <a:off x="468313" y="5373216"/>
            <a:ext cx="2663825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s-ES" sz="2400" dirty="0">
                <a:solidFill>
                  <a:srgbClr val="C00000"/>
                </a:solidFill>
                <a:latin typeface="AntennaCond Bold" charset="0"/>
              </a:rPr>
              <a:t>RESULTADOS VS </a:t>
            </a:r>
          </a:p>
          <a:p>
            <a:pPr eaLnBrk="1" hangingPunct="1"/>
            <a:r>
              <a:rPr lang="es-ES" sz="2400" dirty="0">
                <a:solidFill>
                  <a:srgbClr val="C00000"/>
                </a:solidFill>
                <a:latin typeface="AntennaCond Bold" charset="0"/>
              </a:rPr>
              <a:t>EXPECTATIVAS</a:t>
            </a:r>
          </a:p>
        </p:txBody>
      </p:sp>
      <p:grpSp>
        <p:nvGrpSpPr>
          <p:cNvPr id="3" name="43 Grupo"/>
          <p:cNvGrpSpPr>
            <a:grpSpLocks/>
          </p:cNvGrpSpPr>
          <p:nvPr/>
        </p:nvGrpSpPr>
        <p:grpSpPr bwMode="auto">
          <a:xfrm>
            <a:off x="3348038" y="1989138"/>
            <a:ext cx="4968875" cy="4319587"/>
            <a:chOff x="3347863" y="1988840"/>
            <a:chExt cx="4968553" cy="4320480"/>
          </a:xfrm>
        </p:grpSpPr>
        <p:sp>
          <p:nvSpPr>
            <p:cNvPr id="28" name="27 Rectángulo redondeado"/>
            <p:cNvSpPr/>
            <p:nvPr/>
          </p:nvSpPr>
          <p:spPr>
            <a:xfrm>
              <a:off x="4068541" y="3716397"/>
              <a:ext cx="4247875" cy="1081310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s-ES"/>
            </a:p>
          </p:txBody>
        </p:sp>
        <p:sp>
          <p:nvSpPr>
            <p:cNvPr id="203789" name="28 CuadroTexto"/>
            <p:cNvSpPr txBox="1">
              <a:spLocks noChangeArrowheads="1"/>
            </p:cNvSpPr>
            <p:nvPr/>
          </p:nvSpPr>
          <p:spPr bwMode="auto">
            <a:xfrm>
              <a:off x="4139952" y="3789040"/>
              <a:ext cx="4104456" cy="923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algn="ctr" eaLnBrk="1" hangingPunct="1">
                <a:spcAft>
                  <a:spcPts val="600"/>
                </a:spcAft>
              </a:pPr>
              <a:r>
                <a:rPr lang="es-ES">
                  <a:latin typeface="AntennaCond Bold" charset="0"/>
                </a:rPr>
                <a:t>Seguimos recibiendo esa información y vemos si los objetivos se van cumpliendo</a:t>
              </a:r>
              <a:endParaRPr lang="es-ES">
                <a:solidFill>
                  <a:srgbClr val="C00000"/>
                </a:solidFill>
                <a:latin typeface="AntennaCond Bold" charset="0"/>
              </a:endParaRPr>
            </a:p>
          </p:txBody>
        </p:sp>
        <p:sp>
          <p:nvSpPr>
            <p:cNvPr id="23" name="22 Rectángulo redondeado"/>
            <p:cNvSpPr/>
            <p:nvPr/>
          </p:nvSpPr>
          <p:spPr>
            <a:xfrm>
              <a:off x="4068541" y="2276236"/>
              <a:ext cx="4247875" cy="1081311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s-ES"/>
            </a:p>
          </p:txBody>
        </p:sp>
        <p:sp>
          <p:nvSpPr>
            <p:cNvPr id="203791" name="24 CuadroTexto"/>
            <p:cNvSpPr txBox="1">
              <a:spLocks noChangeArrowheads="1"/>
            </p:cNvSpPr>
            <p:nvPr/>
          </p:nvSpPr>
          <p:spPr bwMode="auto">
            <a:xfrm>
              <a:off x="4139952" y="2348880"/>
              <a:ext cx="4104456" cy="923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algn="ctr" eaLnBrk="1" hangingPunct="1">
                <a:spcAft>
                  <a:spcPts val="600"/>
                </a:spcAft>
              </a:pPr>
              <a:r>
                <a:rPr lang="es-ES">
                  <a:latin typeface="AntennaCond Bold" charset="0"/>
                </a:rPr>
                <a:t>Tenemos nuestras herramientas de monitorización de reputación trabajando</a:t>
              </a:r>
              <a:endParaRPr lang="es-ES">
                <a:solidFill>
                  <a:srgbClr val="C00000"/>
                </a:solidFill>
                <a:latin typeface="AntennaCond Bold" charset="0"/>
              </a:endParaRPr>
            </a:p>
          </p:txBody>
        </p:sp>
        <p:sp>
          <p:nvSpPr>
            <p:cNvPr id="27" name="26 Flecha abajo"/>
            <p:cNvSpPr/>
            <p:nvPr/>
          </p:nvSpPr>
          <p:spPr>
            <a:xfrm>
              <a:off x="5940082" y="3284508"/>
              <a:ext cx="431772" cy="531922"/>
            </a:xfrm>
            <a:prstGeom prst="downArrow">
              <a:avLst/>
            </a:prstGeom>
            <a:solidFill>
              <a:srgbClr val="C00000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s-ES"/>
            </a:p>
          </p:txBody>
        </p:sp>
        <p:cxnSp>
          <p:nvCxnSpPr>
            <p:cNvPr id="31" name="30 Conector recto"/>
            <p:cNvCxnSpPr/>
            <p:nvPr/>
          </p:nvCxnSpPr>
          <p:spPr>
            <a:xfrm rot="5400000">
              <a:off x="1187623" y="4149081"/>
              <a:ext cx="4320480" cy="0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31 Rectángulo redondeado"/>
            <p:cNvSpPr/>
            <p:nvPr/>
          </p:nvSpPr>
          <p:spPr>
            <a:xfrm>
              <a:off x="4787632" y="5445541"/>
              <a:ext cx="865132" cy="719287"/>
            </a:xfrm>
            <a:prstGeom prst="roundRect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s-ES"/>
            </a:p>
          </p:txBody>
        </p:sp>
        <p:sp>
          <p:nvSpPr>
            <p:cNvPr id="33" name="32 Rectángulo redondeado"/>
            <p:cNvSpPr/>
            <p:nvPr/>
          </p:nvSpPr>
          <p:spPr>
            <a:xfrm>
              <a:off x="6660760" y="5445541"/>
              <a:ext cx="863544" cy="719287"/>
            </a:xfrm>
            <a:prstGeom prst="round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s-ES"/>
            </a:p>
          </p:txBody>
        </p:sp>
        <p:sp>
          <p:nvSpPr>
            <p:cNvPr id="203796" name="33 CuadroTexto"/>
            <p:cNvSpPr txBox="1">
              <a:spLocks noChangeArrowheads="1"/>
            </p:cNvSpPr>
            <p:nvPr/>
          </p:nvSpPr>
          <p:spPr bwMode="auto">
            <a:xfrm>
              <a:off x="5004048" y="5589240"/>
              <a:ext cx="498855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es-ES" sz="2800">
                  <a:solidFill>
                    <a:schemeClr val="bg1"/>
                  </a:solidFill>
                  <a:latin typeface="AntennaCond Bold" charset="0"/>
                </a:rPr>
                <a:t>SÍ</a:t>
              </a:r>
            </a:p>
          </p:txBody>
        </p:sp>
        <p:sp>
          <p:nvSpPr>
            <p:cNvPr id="203797" name="34 CuadroTexto"/>
            <p:cNvSpPr txBox="1">
              <a:spLocks noChangeArrowheads="1"/>
            </p:cNvSpPr>
            <p:nvPr/>
          </p:nvSpPr>
          <p:spPr bwMode="auto">
            <a:xfrm>
              <a:off x="6809449" y="5589240"/>
              <a:ext cx="667170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es-ES" sz="2800">
                  <a:solidFill>
                    <a:schemeClr val="bg1"/>
                  </a:solidFill>
                  <a:latin typeface="AntennaCond Bold" charset="0"/>
                </a:rPr>
                <a:t>NO</a:t>
              </a:r>
            </a:p>
          </p:txBody>
        </p:sp>
        <p:cxnSp>
          <p:nvCxnSpPr>
            <p:cNvPr id="37" name="36 Conector angular"/>
            <p:cNvCxnSpPr>
              <a:stCxn id="28" idx="2"/>
              <a:endCxn id="32" idx="0"/>
            </p:cNvCxnSpPr>
            <p:nvPr/>
          </p:nvCxnSpPr>
          <p:spPr>
            <a:xfrm rot="5400000">
              <a:off x="5382024" y="4635087"/>
              <a:ext cx="647834" cy="973075"/>
            </a:xfrm>
            <a:prstGeom prst="bentConnector3">
              <a:avLst>
                <a:gd name="adj1" fmla="val 50000"/>
              </a:avLst>
            </a:prstGeom>
            <a:ln w="38100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9" name="38 Conector angular"/>
            <p:cNvCxnSpPr>
              <a:stCxn id="28" idx="2"/>
              <a:endCxn id="33" idx="0"/>
            </p:cNvCxnSpPr>
            <p:nvPr/>
          </p:nvCxnSpPr>
          <p:spPr>
            <a:xfrm rot="16200000" flipH="1">
              <a:off x="6318589" y="4671598"/>
              <a:ext cx="647834" cy="900054"/>
            </a:xfrm>
            <a:prstGeom prst="bentConnector3">
              <a:avLst>
                <a:gd name="adj1" fmla="val 50000"/>
              </a:avLst>
            </a:prstGeom>
            <a:ln w="38100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1" name="40 Conector angular"/>
            <p:cNvCxnSpPr>
              <a:stCxn id="32" idx="1"/>
              <a:endCxn id="23" idx="1"/>
            </p:cNvCxnSpPr>
            <p:nvPr/>
          </p:nvCxnSpPr>
          <p:spPr>
            <a:xfrm rot="10800000">
              <a:off x="4068541" y="2817686"/>
              <a:ext cx="719090" cy="2988293"/>
            </a:xfrm>
            <a:prstGeom prst="bentConnector3">
              <a:avLst>
                <a:gd name="adj1" fmla="val 131746"/>
              </a:avLst>
            </a:prstGeom>
            <a:ln w="38100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3" name="42 Conector angular"/>
            <p:cNvCxnSpPr>
              <a:stCxn id="33" idx="3"/>
              <a:endCxn id="23" idx="3"/>
            </p:cNvCxnSpPr>
            <p:nvPr/>
          </p:nvCxnSpPr>
          <p:spPr>
            <a:xfrm flipV="1">
              <a:off x="7524304" y="2817686"/>
              <a:ext cx="792112" cy="2988293"/>
            </a:xfrm>
            <a:prstGeom prst="bentConnector3">
              <a:avLst>
                <a:gd name="adj1" fmla="val 128860"/>
              </a:avLst>
            </a:prstGeom>
            <a:ln w="38100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cxnSp>
        <p:nvCxnSpPr>
          <p:cNvPr id="29" name="9 Conector recto"/>
          <p:cNvCxnSpPr/>
          <p:nvPr/>
        </p:nvCxnSpPr>
        <p:spPr>
          <a:xfrm>
            <a:off x="107504" y="1196752"/>
            <a:ext cx="88569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Imagen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4353" y="234047"/>
            <a:ext cx="2095759" cy="890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0172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8 Rectángulo"/>
          <p:cNvSpPr/>
          <p:nvPr/>
        </p:nvSpPr>
        <p:spPr>
          <a:xfrm>
            <a:off x="0" y="6553200"/>
            <a:ext cx="9144000" cy="33178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16" name="15 Rectángulo"/>
          <p:cNvSpPr/>
          <p:nvPr/>
        </p:nvSpPr>
        <p:spPr>
          <a:xfrm>
            <a:off x="0" y="1196975"/>
            <a:ext cx="914400" cy="50323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205831" name="11 CuadroTexto"/>
          <p:cNvSpPr txBox="1">
            <a:spLocks noChangeArrowheads="1"/>
          </p:cNvSpPr>
          <p:nvPr/>
        </p:nvSpPr>
        <p:spPr bwMode="auto">
          <a:xfrm>
            <a:off x="223838" y="1187450"/>
            <a:ext cx="5749090" cy="584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s-ES" sz="3200" b="1" dirty="0">
                <a:solidFill>
                  <a:schemeClr val="bg1"/>
                </a:solidFill>
                <a:latin typeface="AntennaCond Bold" charset="0"/>
              </a:rPr>
              <a:t> </a:t>
            </a:r>
            <a:r>
              <a:rPr lang="es-ES" sz="3200" b="1" dirty="0" smtClean="0">
                <a:solidFill>
                  <a:schemeClr val="bg1"/>
                </a:solidFill>
                <a:latin typeface="AntennaCond Bold" charset="0"/>
              </a:rPr>
              <a:t>       </a:t>
            </a:r>
            <a:r>
              <a:rPr lang="es-ES" sz="3200" b="1" dirty="0">
                <a:solidFill>
                  <a:srgbClr val="404040"/>
                </a:solidFill>
                <a:latin typeface="AntennaCond Bold" charset="0"/>
              </a:rPr>
              <a:t>Sobre nuestros clientes</a:t>
            </a:r>
          </a:p>
        </p:txBody>
      </p:sp>
      <p:sp>
        <p:nvSpPr>
          <p:cNvPr id="205832" name="29 CuadroTexto"/>
          <p:cNvSpPr txBox="1">
            <a:spLocks noChangeArrowheads="1"/>
          </p:cNvSpPr>
          <p:nvPr/>
        </p:nvSpPr>
        <p:spPr bwMode="auto">
          <a:xfrm>
            <a:off x="971550" y="2997200"/>
            <a:ext cx="6192838" cy="1754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s-ES" sz="3600">
                <a:latin typeface="AntennaCond Bold" charset="0"/>
              </a:rPr>
              <a:t>Cuando lancemos nuestra estrategia en redes sociales se generan </a:t>
            </a:r>
            <a:r>
              <a:rPr lang="es-ES" sz="3600">
                <a:solidFill>
                  <a:srgbClr val="C00000"/>
                </a:solidFill>
                <a:latin typeface="AntennaCond Bold" charset="0"/>
              </a:rPr>
              <a:t>2 fases</a:t>
            </a:r>
            <a:r>
              <a:rPr lang="es-ES" sz="3600">
                <a:latin typeface="AntennaCond Bold" charset="0"/>
              </a:rPr>
              <a:t>:</a:t>
            </a:r>
          </a:p>
        </p:txBody>
      </p:sp>
      <p:cxnSp>
        <p:nvCxnSpPr>
          <p:cNvPr id="11" name="9 Conector recto"/>
          <p:cNvCxnSpPr/>
          <p:nvPr/>
        </p:nvCxnSpPr>
        <p:spPr>
          <a:xfrm>
            <a:off x="107504" y="1151345"/>
            <a:ext cx="88569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Imagen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4353" y="188640"/>
            <a:ext cx="2095759" cy="890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0253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8 Rectángulo"/>
          <p:cNvSpPr/>
          <p:nvPr/>
        </p:nvSpPr>
        <p:spPr>
          <a:xfrm>
            <a:off x="0" y="6553200"/>
            <a:ext cx="9144000" cy="33178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16" name="15 Rectángulo"/>
          <p:cNvSpPr/>
          <p:nvPr/>
        </p:nvSpPr>
        <p:spPr>
          <a:xfrm>
            <a:off x="0" y="1196975"/>
            <a:ext cx="914400" cy="50323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206855" name="11 CuadroTexto"/>
          <p:cNvSpPr txBox="1">
            <a:spLocks noChangeArrowheads="1"/>
          </p:cNvSpPr>
          <p:nvPr/>
        </p:nvSpPr>
        <p:spPr bwMode="auto">
          <a:xfrm>
            <a:off x="223838" y="1187450"/>
            <a:ext cx="5635076" cy="584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s-ES" sz="3200" b="1" dirty="0">
                <a:solidFill>
                  <a:schemeClr val="bg1"/>
                </a:solidFill>
                <a:latin typeface="AntennaCond Bold" charset="0"/>
              </a:rPr>
              <a:t> </a:t>
            </a:r>
            <a:r>
              <a:rPr lang="es-ES" sz="3200" b="1" dirty="0" smtClean="0">
                <a:solidFill>
                  <a:schemeClr val="bg1"/>
                </a:solidFill>
                <a:latin typeface="AntennaCond Bold" charset="0"/>
              </a:rPr>
              <a:t>      </a:t>
            </a:r>
            <a:r>
              <a:rPr lang="es-ES" sz="3200" b="1" dirty="0">
                <a:solidFill>
                  <a:srgbClr val="404040"/>
                </a:solidFill>
                <a:latin typeface="AntennaCond Bold" charset="0"/>
              </a:rPr>
              <a:t>Sobre nuestros clientes</a:t>
            </a:r>
          </a:p>
        </p:txBody>
      </p:sp>
      <p:sp>
        <p:nvSpPr>
          <p:cNvPr id="57" name="56 CuadroTexto"/>
          <p:cNvSpPr txBox="1"/>
          <p:nvPr/>
        </p:nvSpPr>
        <p:spPr>
          <a:xfrm>
            <a:off x="250825" y="2133600"/>
            <a:ext cx="7705725" cy="2262158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>
              <a:spcAft>
                <a:spcPts val="600"/>
              </a:spcAft>
            </a:pPr>
            <a:r>
              <a:rPr lang="es-ES" dirty="0">
                <a:latin typeface="AntennaCond Bold" charset="0"/>
              </a:rPr>
              <a:t>Fase A </a:t>
            </a:r>
            <a:r>
              <a:rPr lang="es-ES" dirty="0"/>
              <a:t/>
            </a:r>
            <a:br>
              <a:rPr lang="es-ES" dirty="0"/>
            </a:br>
            <a:r>
              <a:rPr lang="es-ES" b="1" dirty="0">
                <a:latin typeface="AntennaCond Light" charset="0"/>
              </a:rPr>
              <a:t>Creamos un gran ruido (buzz) sobre nuestros usuarios aunque realmente no estamos teniendo una relación 100% real con nuestros usuarios:</a:t>
            </a:r>
          </a:p>
          <a:p>
            <a:pPr eaLnBrk="1" hangingPunct="1">
              <a:spcAft>
                <a:spcPts val="600"/>
              </a:spcAft>
            </a:pPr>
            <a:r>
              <a:rPr lang="es-ES" dirty="0" smtClean="0">
                <a:latin typeface="AntennaCond Light" charset="0"/>
              </a:rPr>
              <a:t>	Hay </a:t>
            </a:r>
            <a:r>
              <a:rPr lang="es-ES" dirty="0">
                <a:latin typeface="AntennaCond Light" charset="0"/>
              </a:rPr>
              <a:t>muchos que llegan por el propio ruido</a:t>
            </a:r>
          </a:p>
          <a:p>
            <a:pPr eaLnBrk="1" hangingPunct="1">
              <a:spcAft>
                <a:spcPts val="600"/>
              </a:spcAft>
            </a:pPr>
            <a:r>
              <a:rPr lang="es-ES" dirty="0" smtClean="0">
                <a:latin typeface="AntennaCond Light" charset="0"/>
              </a:rPr>
              <a:t>	Otros </a:t>
            </a:r>
            <a:r>
              <a:rPr lang="es-ES" dirty="0">
                <a:latin typeface="AntennaCond Light" charset="0"/>
              </a:rPr>
              <a:t>son mercenarios</a:t>
            </a:r>
          </a:p>
          <a:p>
            <a:pPr eaLnBrk="1" hangingPunct="1">
              <a:spcAft>
                <a:spcPts val="600"/>
              </a:spcAft>
            </a:pPr>
            <a:r>
              <a:rPr lang="es-ES" dirty="0" smtClean="0">
                <a:latin typeface="AntennaCond Light" charset="0"/>
              </a:rPr>
              <a:t>	Etc</a:t>
            </a:r>
            <a:endParaRPr lang="es-ES" dirty="0">
              <a:latin typeface="AntennaCond Light" charset="0"/>
            </a:endParaRPr>
          </a:p>
        </p:txBody>
      </p:sp>
      <p:sp>
        <p:nvSpPr>
          <p:cNvPr id="59" name="58 Rectángulo"/>
          <p:cNvSpPr/>
          <p:nvPr/>
        </p:nvSpPr>
        <p:spPr>
          <a:xfrm>
            <a:off x="962646" y="3491409"/>
            <a:ext cx="80962" cy="8096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60" name="59 Rectángulo"/>
          <p:cNvSpPr/>
          <p:nvPr/>
        </p:nvSpPr>
        <p:spPr>
          <a:xfrm>
            <a:off x="962646" y="3850184"/>
            <a:ext cx="80962" cy="8255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61" name="60 Rectángulo"/>
          <p:cNvSpPr/>
          <p:nvPr/>
        </p:nvSpPr>
        <p:spPr>
          <a:xfrm>
            <a:off x="962646" y="4210546"/>
            <a:ext cx="80962" cy="8255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cs typeface="Arial" charset="0"/>
            </a:endParaRPr>
          </a:p>
        </p:txBody>
      </p:sp>
      <p:pic>
        <p:nvPicPr>
          <p:cNvPr id="23" name="22 Imagen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995738" y="4447629"/>
            <a:ext cx="4797425" cy="1717675"/>
          </a:xfrm>
          <a:prstGeom prst="rect">
            <a:avLst/>
          </a:prstGeom>
          <a:noFill/>
          <a:ln w="57150">
            <a:solidFill>
              <a:schemeClr val="bg1">
                <a:lumMod val="75000"/>
              </a:schemeClr>
            </a:solidFill>
            <a:miter lim="800000"/>
            <a:headEnd/>
            <a:tailEnd/>
          </a:ln>
        </p:spPr>
      </p:pic>
      <p:sp>
        <p:nvSpPr>
          <p:cNvPr id="18" name="17 Flecha abajo"/>
          <p:cNvSpPr/>
          <p:nvPr/>
        </p:nvSpPr>
        <p:spPr>
          <a:xfrm>
            <a:off x="4787900" y="3871367"/>
            <a:ext cx="701675" cy="863600"/>
          </a:xfrm>
          <a:prstGeom prst="downArrow">
            <a:avLst/>
          </a:prstGeom>
          <a:solidFill>
            <a:srgbClr val="C0000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/>
          </a:p>
        </p:txBody>
      </p:sp>
      <p:cxnSp>
        <p:nvCxnSpPr>
          <p:cNvPr id="17" name="9 Conector recto"/>
          <p:cNvCxnSpPr/>
          <p:nvPr/>
        </p:nvCxnSpPr>
        <p:spPr>
          <a:xfrm>
            <a:off x="107504" y="1151345"/>
            <a:ext cx="88569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Imagen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4353" y="188640"/>
            <a:ext cx="2095759" cy="890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2320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9592" y="5725478"/>
            <a:ext cx="2376263" cy="9438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9" name="Picture 5" descr="http://www.catolica.edu.sv/lti/download/2008/UNICAES_07_07_08_589X600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92280" y="5715774"/>
            <a:ext cx="936104" cy="953586"/>
          </a:xfrm>
          <a:prstGeom prst="rect">
            <a:avLst/>
          </a:prstGeom>
          <a:noFill/>
        </p:spPr>
      </p:pic>
      <p:cxnSp>
        <p:nvCxnSpPr>
          <p:cNvPr id="10" name="9 Conector recto"/>
          <p:cNvCxnSpPr/>
          <p:nvPr/>
        </p:nvCxnSpPr>
        <p:spPr>
          <a:xfrm>
            <a:off x="107504" y="1124744"/>
            <a:ext cx="88569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11 Conector recto"/>
          <p:cNvCxnSpPr/>
          <p:nvPr/>
        </p:nvCxnSpPr>
        <p:spPr>
          <a:xfrm>
            <a:off x="179512" y="5661248"/>
            <a:ext cx="88569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Imagen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4353" y="162039"/>
            <a:ext cx="2095759" cy="890697"/>
          </a:xfrm>
          <a:prstGeom prst="rect">
            <a:avLst/>
          </a:prstGeom>
        </p:spPr>
      </p:pic>
      <p:sp>
        <p:nvSpPr>
          <p:cNvPr id="8" name="Título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Fotograf</a:t>
            </a:r>
            <a:r>
              <a:rPr lang="es-ES" dirty="0" smtClean="0"/>
              <a:t>ías</a:t>
            </a:r>
            <a:endParaRPr lang="es-ES" dirty="0"/>
          </a:p>
        </p:txBody>
      </p:sp>
      <p:sp>
        <p:nvSpPr>
          <p:cNvPr id="9" name="Subtítulo 8"/>
          <p:cNvSpPr>
            <a:spLocks noGrp="1"/>
          </p:cNvSpPr>
          <p:nvPr>
            <p:ph type="body" idx="1"/>
          </p:nvPr>
        </p:nvSpPr>
        <p:spPr>
          <a:xfrm>
            <a:off x="323528" y="2547938"/>
            <a:ext cx="8496944" cy="3113310"/>
          </a:xfrm>
        </p:spPr>
        <p:txBody>
          <a:bodyPr>
            <a:normAutofit fontScale="92500" lnSpcReduction="20000"/>
          </a:bodyPr>
          <a:lstStyle/>
          <a:p>
            <a:pPr marL="457200" indent="-457200">
              <a:buFont typeface="Arial"/>
              <a:buChar char="•"/>
            </a:pPr>
            <a:r>
              <a:rPr lang="es-MX" sz="3200" dirty="0"/>
              <a:t>Servicios que facilitan publicar, compartir y organizar imágenes (en algunos casos editar) en línea. </a:t>
            </a:r>
          </a:p>
          <a:p>
            <a:pPr marL="457200" indent="-457200">
              <a:buFont typeface="Arial"/>
              <a:buChar char="•"/>
            </a:pPr>
            <a:r>
              <a:rPr lang="es-MX" sz="3200" dirty="0"/>
              <a:t>Los usuarios deciden qué imágenes comparten y con quién</a:t>
            </a:r>
          </a:p>
          <a:p>
            <a:pPr marL="457200" indent="-457200">
              <a:buFont typeface="Arial"/>
              <a:buChar char="•"/>
            </a:pPr>
            <a:r>
              <a:rPr lang="es-MX" sz="3200" dirty="0"/>
              <a:t>Otros usuarios pueden agregar comentarios y </a:t>
            </a:r>
            <a:r>
              <a:rPr lang="es-MX" sz="3200" dirty="0" smtClean="0"/>
              <a:t>etiquetas</a:t>
            </a:r>
          </a:p>
          <a:p>
            <a:pPr marL="1005840" lvl="1" indent="-457200">
              <a:buFont typeface="Arial"/>
              <a:buChar char="•"/>
            </a:pPr>
            <a:r>
              <a:rPr lang="es-MX" sz="2600" dirty="0" smtClean="0"/>
              <a:t>Flickr.com</a:t>
            </a:r>
          </a:p>
          <a:p>
            <a:pPr marL="1005840" lvl="1" indent="-457200">
              <a:buFont typeface="Arial"/>
              <a:buChar char="•"/>
            </a:pPr>
            <a:r>
              <a:rPr lang="es-ES" sz="2600" dirty="0" smtClean="0"/>
              <a:t>P</a:t>
            </a:r>
            <a:r>
              <a:rPr lang="es-MX" sz="2600" dirty="0" smtClean="0"/>
              <a:t>interest.com</a:t>
            </a:r>
          </a:p>
          <a:p>
            <a:pPr marL="1005840" lvl="1" indent="-457200">
              <a:buFont typeface="Arial"/>
              <a:buChar char="•"/>
            </a:pPr>
            <a:r>
              <a:rPr lang="es-ES" sz="2600" dirty="0" smtClean="0"/>
              <a:t>I</a:t>
            </a:r>
            <a:r>
              <a:rPr lang="es-MX" sz="2600" dirty="0" smtClean="0"/>
              <a:t>nstagram.com</a:t>
            </a:r>
            <a:endParaRPr lang="es-MX" sz="2600" dirty="0"/>
          </a:p>
        </p:txBody>
      </p:sp>
    </p:spTree>
    <p:extLst>
      <p:ext uri="{BB962C8B-B14F-4D97-AF65-F5344CB8AC3E}">
        <p14:creationId xmlns:p14="http://schemas.microsoft.com/office/powerpoint/2010/main" val="42525635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8 Rectángulo"/>
          <p:cNvSpPr/>
          <p:nvPr/>
        </p:nvSpPr>
        <p:spPr>
          <a:xfrm>
            <a:off x="0" y="6553200"/>
            <a:ext cx="9144000" cy="33178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16" name="15 Rectángulo"/>
          <p:cNvSpPr/>
          <p:nvPr/>
        </p:nvSpPr>
        <p:spPr>
          <a:xfrm>
            <a:off x="0" y="1196975"/>
            <a:ext cx="914400" cy="50323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207879" name="11 CuadroTexto"/>
          <p:cNvSpPr txBox="1">
            <a:spLocks noChangeArrowheads="1"/>
          </p:cNvSpPr>
          <p:nvPr/>
        </p:nvSpPr>
        <p:spPr bwMode="auto">
          <a:xfrm>
            <a:off x="223838" y="1187450"/>
            <a:ext cx="5635076" cy="584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s-ES" sz="3200" b="1" dirty="0">
                <a:solidFill>
                  <a:schemeClr val="bg1"/>
                </a:solidFill>
                <a:latin typeface="AntennaCond Bold" charset="0"/>
              </a:rPr>
              <a:t> </a:t>
            </a:r>
            <a:r>
              <a:rPr lang="es-ES" sz="3200" b="1" dirty="0" smtClean="0">
                <a:solidFill>
                  <a:schemeClr val="bg1"/>
                </a:solidFill>
                <a:latin typeface="AntennaCond Bold" charset="0"/>
              </a:rPr>
              <a:t>      </a:t>
            </a:r>
            <a:r>
              <a:rPr lang="es-ES" sz="3200" b="1" dirty="0">
                <a:solidFill>
                  <a:srgbClr val="404040"/>
                </a:solidFill>
                <a:latin typeface="AntennaCond Bold" charset="0"/>
              </a:rPr>
              <a:t>Sobre nuestros clientes</a:t>
            </a:r>
          </a:p>
        </p:txBody>
      </p:sp>
      <p:sp>
        <p:nvSpPr>
          <p:cNvPr id="62" name="61 CuadroTexto"/>
          <p:cNvSpPr txBox="1"/>
          <p:nvPr/>
        </p:nvSpPr>
        <p:spPr>
          <a:xfrm>
            <a:off x="250651" y="1916832"/>
            <a:ext cx="7705725" cy="3354765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>
              <a:spcAft>
                <a:spcPts val="600"/>
              </a:spcAft>
            </a:pPr>
            <a:r>
              <a:rPr lang="es-ES" dirty="0">
                <a:latin typeface="AntennaCond Bold" charset="0"/>
              </a:rPr>
              <a:t>Fase B </a:t>
            </a:r>
            <a:r>
              <a:rPr lang="es-ES" dirty="0"/>
              <a:t/>
            </a:r>
            <a:br>
              <a:rPr lang="es-ES" dirty="0"/>
            </a:br>
            <a:r>
              <a:rPr lang="es-ES" b="1" dirty="0">
                <a:latin typeface="AntennaCond Light" charset="0"/>
              </a:rPr>
              <a:t>Entramos en una fase en la que los clientes que se quedan son los que realmente nos interesan. Ya no damos nada a cambio pero ellos resisten.</a:t>
            </a:r>
          </a:p>
          <a:p>
            <a:pPr eaLnBrk="1" hangingPunct="1">
              <a:spcAft>
                <a:spcPts val="600"/>
              </a:spcAft>
            </a:pPr>
            <a:r>
              <a:rPr lang="es-ES" dirty="0" smtClean="0">
                <a:latin typeface="AntennaCond Light" charset="0"/>
              </a:rPr>
              <a:t>Genera </a:t>
            </a:r>
            <a:r>
              <a:rPr lang="es-ES" dirty="0">
                <a:latin typeface="AntennaCond Light" charset="0"/>
              </a:rPr>
              <a:t>menos ruido pero mayor relación con ellos (efecto medio </a:t>
            </a:r>
            <a:r>
              <a:rPr lang="es-ES" dirty="0" smtClean="0">
                <a:latin typeface="AntennaCond Light" charset="0"/>
              </a:rPr>
              <a:t>– </a:t>
            </a:r>
            <a:r>
              <a:rPr lang="es-ES" dirty="0">
                <a:latin typeface="AntennaCond Light" charset="0"/>
              </a:rPr>
              <a:t>largo plazo) </a:t>
            </a:r>
          </a:p>
          <a:p>
            <a:pPr eaLnBrk="1" hangingPunct="1">
              <a:spcAft>
                <a:spcPts val="600"/>
              </a:spcAft>
            </a:pPr>
            <a:r>
              <a:rPr lang="es-ES" dirty="0" smtClean="0">
                <a:latin typeface="AntennaCond Light" charset="0"/>
              </a:rPr>
              <a:t>En </a:t>
            </a:r>
            <a:r>
              <a:rPr lang="es-ES" dirty="0">
                <a:latin typeface="AntennaCond Light" charset="0"/>
              </a:rPr>
              <a:t>este momento los usuarios:</a:t>
            </a:r>
          </a:p>
          <a:p>
            <a:pPr eaLnBrk="1" hangingPunct="1">
              <a:spcAft>
                <a:spcPts val="600"/>
              </a:spcAft>
            </a:pPr>
            <a:r>
              <a:rPr lang="es-ES" sz="1400" dirty="0">
                <a:latin typeface="AntennaCond Light" charset="0"/>
              </a:rPr>
              <a:t> </a:t>
            </a:r>
            <a:r>
              <a:rPr lang="es-ES" sz="1400" dirty="0" smtClean="0">
                <a:latin typeface="AntennaCond Light" charset="0"/>
              </a:rPr>
              <a:t>        Descubran </a:t>
            </a:r>
            <a:r>
              <a:rPr lang="es-ES" sz="1400" dirty="0">
                <a:latin typeface="AntennaCond Light" charset="0"/>
              </a:rPr>
              <a:t>por si mismos al producto y a la empresa</a:t>
            </a:r>
          </a:p>
          <a:p>
            <a:pPr eaLnBrk="1" hangingPunct="1">
              <a:spcAft>
                <a:spcPts val="600"/>
              </a:spcAft>
            </a:pPr>
            <a:r>
              <a:rPr lang="es-ES" sz="1400" dirty="0" smtClean="0">
                <a:latin typeface="AntennaCond Light" charset="0"/>
              </a:rPr>
              <a:t>         Encuentren </a:t>
            </a:r>
            <a:r>
              <a:rPr lang="es-ES" sz="1400" dirty="0">
                <a:latin typeface="AntennaCond Light" charset="0"/>
              </a:rPr>
              <a:t>nuevos usos para el producto</a:t>
            </a:r>
          </a:p>
          <a:p>
            <a:pPr eaLnBrk="1" hangingPunct="1">
              <a:spcAft>
                <a:spcPts val="600"/>
              </a:spcAft>
            </a:pPr>
            <a:r>
              <a:rPr lang="es-ES" sz="1400" dirty="0" smtClean="0">
                <a:latin typeface="AntennaCond Light" charset="0"/>
              </a:rPr>
              <a:t>         Usen </a:t>
            </a:r>
            <a:r>
              <a:rPr lang="es-ES" sz="1400" dirty="0">
                <a:latin typeface="AntennaCond Light" charset="0"/>
              </a:rPr>
              <a:t>los servicios de atención al cliente</a:t>
            </a:r>
          </a:p>
          <a:p>
            <a:pPr eaLnBrk="1" hangingPunct="1">
              <a:spcAft>
                <a:spcPts val="600"/>
              </a:spcAft>
            </a:pPr>
            <a:r>
              <a:rPr lang="es-ES" sz="1400" dirty="0" smtClean="0">
                <a:latin typeface="AntennaCond Light" charset="0"/>
              </a:rPr>
              <a:t>         Escriban </a:t>
            </a:r>
            <a:r>
              <a:rPr lang="es-ES" sz="1400" dirty="0">
                <a:latin typeface="AntennaCond Light" charset="0"/>
              </a:rPr>
              <a:t>de forma espontánea sobre la empresa</a:t>
            </a:r>
          </a:p>
        </p:txBody>
      </p:sp>
      <p:sp>
        <p:nvSpPr>
          <p:cNvPr id="66" name="65 Rectángulo"/>
          <p:cNvSpPr/>
          <p:nvPr/>
        </p:nvSpPr>
        <p:spPr>
          <a:xfrm>
            <a:off x="611188" y="4221088"/>
            <a:ext cx="80962" cy="8255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67" name="66 Rectángulo"/>
          <p:cNvSpPr/>
          <p:nvPr/>
        </p:nvSpPr>
        <p:spPr>
          <a:xfrm>
            <a:off x="611188" y="4500488"/>
            <a:ext cx="80962" cy="8096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68" name="67 Rectángulo"/>
          <p:cNvSpPr/>
          <p:nvPr/>
        </p:nvSpPr>
        <p:spPr>
          <a:xfrm>
            <a:off x="611188" y="4787825"/>
            <a:ext cx="80962" cy="8255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69" name="68 Rectángulo"/>
          <p:cNvSpPr/>
          <p:nvPr/>
        </p:nvSpPr>
        <p:spPr>
          <a:xfrm>
            <a:off x="611188" y="5076750"/>
            <a:ext cx="80962" cy="8096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cs typeface="Arial" charset="0"/>
            </a:endParaRPr>
          </a:p>
        </p:txBody>
      </p:sp>
      <p:pic>
        <p:nvPicPr>
          <p:cNvPr id="70" name="69 Imagen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00563" y="4797425"/>
            <a:ext cx="4464050" cy="1598613"/>
          </a:xfrm>
          <a:prstGeom prst="rect">
            <a:avLst/>
          </a:prstGeom>
          <a:noFill/>
          <a:ln w="57150">
            <a:solidFill>
              <a:schemeClr val="bg1">
                <a:lumMod val="75000"/>
              </a:schemeClr>
            </a:solidFill>
            <a:miter lim="800000"/>
            <a:headEnd/>
            <a:tailEnd/>
          </a:ln>
        </p:spPr>
      </p:pic>
      <p:sp>
        <p:nvSpPr>
          <p:cNvPr id="71" name="70 Flecha abajo"/>
          <p:cNvSpPr/>
          <p:nvPr/>
        </p:nvSpPr>
        <p:spPr>
          <a:xfrm>
            <a:off x="7451725" y="4292600"/>
            <a:ext cx="703263" cy="865188"/>
          </a:xfrm>
          <a:prstGeom prst="downArrow">
            <a:avLst/>
          </a:prstGeom>
          <a:solidFill>
            <a:srgbClr val="C0000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/>
          </a:p>
        </p:txBody>
      </p:sp>
      <p:cxnSp>
        <p:nvCxnSpPr>
          <p:cNvPr id="19" name="9 Conector recto"/>
          <p:cNvCxnSpPr/>
          <p:nvPr/>
        </p:nvCxnSpPr>
        <p:spPr>
          <a:xfrm>
            <a:off x="107504" y="1151345"/>
            <a:ext cx="88569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Imagen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4353" y="188640"/>
            <a:ext cx="2095759" cy="890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8911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8 Rectángulo"/>
          <p:cNvSpPr/>
          <p:nvPr/>
        </p:nvSpPr>
        <p:spPr>
          <a:xfrm>
            <a:off x="0" y="6553200"/>
            <a:ext cx="9144000" cy="33178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16" name="15 Rectángulo"/>
          <p:cNvSpPr/>
          <p:nvPr/>
        </p:nvSpPr>
        <p:spPr>
          <a:xfrm>
            <a:off x="0" y="1196975"/>
            <a:ext cx="914400" cy="50323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208903" name="11 CuadroTexto"/>
          <p:cNvSpPr txBox="1">
            <a:spLocks noChangeArrowheads="1"/>
          </p:cNvSpPr>
          <p:nvPr/>
        </p:nvSpPr>
        <p:spPr bwMode="auto">
          <a:xfrm>
            <a:off x="223838" y="1187450"/>
            <a:ext cx="815181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s-ES" sz="2800" b="1" dirty="0" smtClean="0">
                <a:solidFill>
                  <a:srgbClr val="404040"/>
                </a:solidFill>
                <a:latin typeface="AntennaCond Bold" charset="0"/>
              </a:rPr>
              <a:t>       </a:t>
            </a:r>
            <a:r>
              <a:rPr lang="es-ES" sz="2400" b="1" dirty="0" smtClean="0">
                <a:solidFill>
                  <a:srgbClr val="404040"/>
                </a:solidFill>
                <a:latin typeface="AntennaCond Bold" charset="0"/>
              </a:rPr>
              <a:t>Sobre </a:t>
            </a:r>
            <a:r>
              <a:rPr lang="es-ES" sz="2400" b="1" dirty="0">
                <a:solidFill>
                  <a:srgbClr val="404040"/>
                </a:solidFill>
                <a:latin typeface="AntennaCond Bold" charset="0"/>
              </a:rPr>
              <a:t>nuestros productos y servicios / Compañía</a:t>
            </a:r>
          </a:p>
        </p:txBody>
      </p:sp>
      <p:sp>
        <p:nvSpPr>
          <p:cNvPr id="208904" name="18 CuadroTexto"/>
          <p:cNvSpPr txBox="1">
            <a:spLocks noChangeArrowheads="1"/>
          </p:cNvSpPr>
          <p:nvPr/>
        </p:nvSpPr>
        <p:spPr bwMode="auto">
          <a:xfrm>
            <a:off x="971550" y="2205038"/>
            <a:ext cx="6192838" cy="1754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s-ES" sz="3600">
                <a:latin typeface="AntennaCond Bold" charset="0"/>
              </a:rPr>
              <a:t>¿Alguien piensa que </a:t>
            </a:r>
            <a:br>
              <a:rPr lang="es-ES" sz="3600">
                <a:latin typeface="AntennaCond Bold" charset="0"/>
              </a:rPr>
            </a:br>
            <a:r>
              <a:rPr lang="es-ES" sz="3600">
                <a:latin typeface="AntennaCond Bold" charset="0"/>
              </a:rPr>
              <a:t>las </a:t>
            </a:r>
            <a:r>
              <a:rPr lang="es-ES" sz="3600">
                <a:solidFill>
                  <a:srgbClr val="C00000"/>
                </a:solidFill>
                <a:latin typeface="AntennaCond Bold" charset="0"/>
              </a:rPr>
              <a:t>Redes Sociales </a:t>
            </a:r>
            <a:r>
              <a:rPr lang="es-ES" sz="3600">
                <a:latin typeface="AntennaCond Bold" charset="0"/>
              </a:rPr>
              <a:t/>
            </a:r>
            <a:br>
              <a:rPr lang="es-ES" sz="3600">
                <a:latin typeface="AntennaCond Bold" charset="0"/>
              </a:rPr>
            </a:br>
            <a:r>
              <a:rPr lang="es-ES" sz="3600">
                <a:latin typeface="AntennaCond Bold" charset="0"/>
              </a:rPr>
              <a:t>no </a:t>
            </a:r>
            <a:r>
              <a:rPr lang="es-ES" sz="3600">
                <a:solidFill>
                  <a:srgbClr val="C00000"/>
                </a:solidFill>
                <a:latin typeface="AntennaCond Bold" charset="0"/>
              </a:rPr>
              <a:t>afectan</a:t>
            </a:r>
            <a:r>
              <a:rPr lang="es-ES" sz="3600">
                <a:latin typeface="AntennaCond Bold" charset="0"/>
              </a:rPr>
              <a:t> a su empresa?</a:t>
            </a:r>
          </a:p>
        </p:txBody>
      </p:sp>
      <p:pic>
        <p:nvPicPr>
          <p:cNvPr id="20" name="19 Imagen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987675" y="4292600"/>
            <a:ext cx="2457450" cy="1857375"/>
          </a:xfrm>
          <a:prstGeom prst="rect">
            <a:avLst/>
          </a:prstGeom>
          <a:noFill/>
          <a:ln w="57150">
            <a:solidFill>
              <a:schemeClr val="bg1">
                <a:lumMod val="75000"/>
              </a:schemeClr>
            </a:solidFill>
            <a:miter lim="800000"/>
            <a:headEnd/>
            <a:tailEnd/>
          </a:ln>
        </p:spPr>
      </p:pic>
      <p:cxnSp>
        <p:nvCxnSpPr>
          <p:cNvPr id="12" name="9 Conector recto"/>
          <p:cNvCxnSpPr/>
          <p:nvPr/>
        </p:nvCxnSpPr>
        <p:spPr>
          <a:xfrm>
            <a:off x="107504" y="1124744"/>
            <a:ext cx="88569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Imagen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4353" y="162039"/>
            <a:ext cx="2095759" cy="890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9983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8 Rectángulo"/>
          <p:cNvSpPr/>
          <p:nvPr/>
        </p:nvSpPr>
        <p:spPr>
          <a:xfrm>
            <a:off x="0" y="6553200"/>
            <a:ext cx="9144000" cy="33178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16" name="15 Rectángulo"/>
          <p:cNvSpPr/>
          <p:nvPr/>
        </p:nvSpPr>
        <p:spPr>
          <a:xfrm>
            <a:off x="0" y="1196975"/>
            <a:ext cx="914400" cy="50323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209927" name="11 CuadroTexto"/>
          <p:cNvSpPr txBox="1">
            <a:spLocks noChangeArrowheads="1"/>
          </p:cNvSpPr>
          <p:nvPr/>
        </p:nvSpPr>
        <p:spPr bwMode="auto">
          <a:xfrm>
            <a:off x="223838" y="1187450"/>
            <a:ext cx="8543756" cy="584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s-ES" sz="3200" b="1" dirty="0">
                <a:solidFill>
                  <a:schemeClr val="bg1"/>
                </a:solidFill>
                <a:latin typeface="AntennaCond Bold" charset="0"/>
              </a:rPr>
              <a:t> </a:t>
            </a:r>
            <a:r>
              <a:rPr lang="es-ES" sz="3200" b="1" dirty="0" smtClean="0">
                <a:solidFill>
                  <a:schemeClr val="bg1"/>
                </a:solidFill>
                <a:latin typeface="AntennaCond Bold" charset="0"/>
              </a:rPr>
              <a:t>  </a:t>
            </a:r>
            <a:r>
              <a:rPr lang="es-ES" sz="2500" b="1" dirty="0" smtClean="0">
                <a:solidFill>
                  <a:schemeClr val="bg1"/>
                </a:solidFill>
                <a:latin typeface="AntennaCond Bold" charset="0"/>
              </a:rPr>
              <a:t>     </a:t>
            </a:r>
            <a:r>
              <a:rPr lang="es-ES" sz="2500" b="1" dirty="0" smtClean="0">
                <a:solidFill>
                  <a:srgbClr val="404040"/>
                </a:solidFill>
                <a:latin typeface="AntennaCond Bold" charset="0"/>
              </a:rPr>
              <a:t>Sobre </a:t>
            </a:r>
            <a:r>
              <a:rPr lang="es-ES" sz="2500" b="1" dirty="0">
                <a:solidFill>
                  <a:srgbClr val="404040"/>
                </a:solidFill>
                <a:latin typeface="AntennaCond Bold" charset="0"/>
              </a:rPr>
              <a:t>nuestros productos y servicios / Compañía</a:t>
            </a:r>
          </a:p>
        </p:txBody>
      </p:sp>
      <p:sp>
        <p:nvSpPr>
          <p:cNvPr id="19" name="18 CuadroTexto"/>
          <p:cNvSpPr txBox="1"/>
          <p:nvPr/>
        </p:nvSpPr>
        <p:spPr>
          <a:xfrm>
            <a:off x="1042988" y="1844675"/>
            <a:ext cx="6913562" cy="3216275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>
              <a:spcAft>
                <a:spcPts val="1200"/>
              </a:spcAft>
            </a:pPr>
            <a:r>
              <a:rPr lang="es-ES" sz="2400" dirty="0">
                <a:solidFill>
                  <a:srgbClr val="262626"/>
                </a:solidFill>
                <a:latin typeface="AntennaCond Bold" charset="0"/>
              </a:rPr>
              <a:t>El efecto sobre nuestras empresas pasa por:</a:t>
            </a:r>
          </a:p>
          <a:p>
            <a:pPr eaLnBrk="1" hangingPunct="1">
              <a:spcAft>
                <a:spcPts val="600"/>
              </a:spcAft>
            </a:pPr>
            <a:r>
              <a:rPr lang="es-ES" sz="2400" dirty="0">
                <a:solidFill>
                  <a:srgbClr val="262626"/>
                </a:solidFill>
                <a:latin typeface="AntennaCond Light" charset="0"/>
              </a:rPr>
              <a:t> Posicionamiento y visibilidad de Marca.</a:t>
            </a:r>
          </a:p>
          <a:p>
            <a:pPr eaLnBrk="1" hangingPunct="1">
              <a:spcAft>
                <a:spcPts val="600"/>
              </a:spcAft>
            </a:pPr>
            <a:r>
              <a:rPr lang="es-ES" sz="2400" dirty="0">
                <a:solidFill>
                  <a:srgbClr val="262626"/>
                </a:solidFill>
                <a:latin typeface="AntennaCond Light" charset="0"/>
              </a:rPr>
              <a:t> Fidelización de los clientes.</a:t>
            </a:r>
          </a:p>
          <a:p>
            <a:pPr eaLnBrk="1" hangingPunct="1">
              <a:spcAft>
                <a:spcPts val="600"/>
              </a:spcAft>
            </a:pPr>
            <a:r>
              <a:rPr lang="es-ES" sz="2400" dirty="0">
                <a:solidFill>
                  <a:srgbClr val="262626"/>
                </a:solidFill>
                <a:latin typeface="AntennaCond Light" charset="0"/>
              </a:rPr>
              <a:t> Mejor reputación online</a:t>
            </a:r>
          </a:p>
          <a:p>
            <a:pPr eaLnBrk="1" hangingPunct="1">
              <a:spcAft>
                <a:spcPts val="600"/>
              </a:spcAft>
            </a:pPr>
            <a:r>
              <a:rPr lang="es-ES" sz="2400" dirty="0">
                <a:solidFill>
                  <a:srgbClr val="262626"/>
                </a:solidFill>
                <a:latin typeface="AntennaCond Light" charset="0"/>
              </a:rPr>
              <a:t> Mayor participación</a:t>
            </a:r>
          </a:p>
          <a:p>
            <a:pPr eaLnBrk="1" hangingPunct="1">
              <a:spcAft>
                <a:spcPts val="600"/>
              </a:spcAft>
            </a:pPr>
            <a:r>
              <a:rPr lang="es-ES" sz="2400" dirty="0">
                <a:solidFill>
                  <a:srgbClr val="262626"/>
                </a:solidFill>
                <a:latin typeface="AntennaCond Light" charset="0"/>
              </a:rPr>
              <a:t> Más y mejores vías de comunicación con los clientes</a:t>
            </a:r>
          </a:p>
          <a:p>
            <a:pPr eaLnBrk="1" hangingPunct="1">
              <a:spcAft>
                <a:spcPts val="600"/>
              </a:spcAft>
            </a:pPr>
            <a:r>
              <a:rPr lang="es-ES" sz="2400" dirty="0">
                <a:solidFill>
                  <a:srgbClr val="262626"/>
                </a:solidFill>
                <a:latin typeface="AntennaCond Light" charset="0"/>
              </a:rPr>
              <a:t> Mejora de nuestros productos y servicios</a:t>
            </a:r>
          </a:p>
        </p:txBody>
      </p:sp>
      <p:sp>
        <p:nvSpPr>
          <p:cNvPr id="12" name="11 Rectángulo"/>
          <p:cNvSpPr/>
          <p:nvPr/>
        </p:nvSpPr>
        <p:spPr>
          <a:xfrm>
            <a:off x="971600" y="2565400"/>
            <a:ext cx="80962" cy="8096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13" name="12 Rectángulo"/>
          <p:cNvSpPr/>
          <p:nvPr/>
        </p:nvSpPr>
        <p:spPr>
          <a:xfrm>
            <a:off x="971600" y="2987675"/>
            <a:ext cx="80962" cy="8096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14" name="13 Rectángulo"/>
          <p:cNvSpPr/>
          <p:nvPr/>
        </p:nvSpPr>
        <p:spPr>
          <a:xfrm>
            <a:off x="971600" y="3419475"/>
            <a:ext cx="80962" cy="8096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15" name="14 Rectángulo"/>
          <p:cNvSpPr/>
          <p:nvPr/>
        </p:nvSpPr>
        <p:spPr>
          <a:xfrm>
            <a:off x="971600" y="3851275"/>
            <a:ext cx="80962" cy="8255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18" name="17 Rectángulo"/>
          <p:cNvSpPr/>
          <p:nvPr/>
        </p:nvSpPr>
        <p:spPr>
          <a:xfrm>
            <a:off x="971600" y="4283075"/>
            <a:ext cx="80962" cy="8255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21" name="20 Rectángulo"/>
          <p:cNvSpPr/>
          <p:nvPr/>
        </p:nvSpPr>
        <p:spPr>
          <a:xfrm>
            <a:off x="971600" y="4724400"/>
            <a:ext cx="80962" cy="8255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22" name="21 CuadroTexto"/>
          <p:cNvSpPr txBox="1">
            <a:spLocks noChangeArrowheads="1"/>
          </p:cNvSpPr>
          <p:nvPr/>
        </p:nvSpPr>
        <p:spPr bwMode="auto">
          <a:xfrm>
            <a:off x="3707904" y="5805488"/>
            <a:ext cx="4799012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s-ES" sz="3200" dirty="0">
                <a:solidFill>
                  <a:srgbClr val="C00000"/>
                </a:solidFill>
                <a:latin typeface="AntennaCond Bold" charset="0"/>
              </a:rPr>
              <a:t>INCREMENTAR INGRESOS</a:t>
            </a:r>
            <a:endParaRPr lang="es-ES" sz="3200" dirty="0">
              <a:solidFill>
                <a:srgbClr val="C00000"/>
              </a:solidFill>
            </a:endParaRPr>
          </a:p>
        </p:txBody>
      </p:sp>
      <p:grpSp>
        <p:nvGrpSpPr>
          <p:cNvPr id="3" name="24 Grupo"/>
          <p:cNvGrpSpPr>
            <a:grpSpLocks/>
          </p:cNvGrpSpPr>
          <p:nvPr/>
        </p:nvGrpSpPr>
        <p:grpSpPr bwMode="auto">
          <a:xfrm>
            <a:off x="1476375" y="5373215"/>
            <a:ext cx="2400300" cy="1008112"/>
            <a:chOff x="1475656" y="5319246"/>
            <a:chExt cx="2400978" cy="1009238"/>
          </a:xfrm>
        </p:grpSpPr>
        <p:sp>
          <p:nvSpPr>
            <p:cNvPr id="23" name="22 CuadroTexto"/>
            <p:cNvSpPr txBox="1"/>
            <p:nvPr/>
          </p:nvSpPr>
          <p:spPr>
            <a:xfrm>
              <a:off x="1475656" y="5805614"/>
              <a:ext cx="2400978" cy="52287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es-ES" sz="2800">
                  <a:solidFill>
                    <a:srgbClr val="404040"/>
                  </a:solidFill>
                  <a:latin typeface="AntennaCond Bold" charset="0"/>
                </a:rPr>
                <a:t>y sobre todo…</a:t>
              </a:r>
              <a:endParaRPr lang="es-ES" sz="2800">
                <a:solidFill>
                  <a:srgbClr val="404040"/>
                </a:solidFill>
              </a:endParaRPr>
            </a:p>
          </p:txBody>
        </p:sp>
        <p:sp>
          <p:nvSpPr>
            <p:cNvPr id="24" name="23 Flecha abajo"/>
            <p:cNvSpPr/>
            <p:nvPr/>
          </p:nvSpPr>
          <p:spPr>
            <a:xfrm>
              <a:off x="1547114" y="5319246"/>
              <a:ext cx="792386" cy="648422"/>
            </a:xfrm>
            <a:prstGeom prst="downArrow">
              <a:avLst/>
            </a:prstGeom>
            <a:solidFill>
              <a:srgbClr val="C00000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s-ES"/>
            </a:p>
          </p:txBody>
        </p:sp>
      </p:grpSp>
      <p:cxnSp>
        <p:nvCxnSpPr>
          <p:cNvPr id="25" name="9 Conector recto"/>
          <p:cNvCxnSpPr/>
          <p:nvPr/>
        </p:nvCxnSpPr>
        <p:spPr>
          <a:xfrm>
            <a:off x="107504" y="1079337"/>
            <a:ext cx="88569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Imagen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4353" y="116632"/>
            <a:ext cx="2095759" cy="890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4541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13 Rectángulo"/>
          <p:cNvSpPr/>
          <p:nvPr/>
        </p:nvSpPr>
        <p:spPr>
          <a:xfrm>
            <a:off x="1042988" y="5373265"/>
            <a:ext cx="4608512" cy="100806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/>
          </a:p>
        </p:txBody>
      </p:sp>
      <p:sp>
        <p:nvSpPr>
          <p:cNvPr id="9" name="8 Rectángulo"/>
          <p:cNvSpPr/>
          <p:nvPr/>
        </p:nvSpPr>
        <p:spPr>
          <a:xfrm>
            <a:off x="0" y="6553200"/>
            <a:ext cx="9144000" cy="33178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16" name="15 Rectángulo"/>
          <p:cNvSpPr/>
          <p:nvPr/>
        </p:nvSpPr>
        <p:spPr>
          <a:xfrm>
            <a:off x="0" y="1196975"/>
            <a:ext cx="914400" cy="50323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211976" name="11 CuadroTexto"/>
          <p:cNvSpPr txBox="1">
            <a:spLocks noChangeArrowheads="1"/>
          </p:cNvSpPr>
          <p:nvPr/>
        </p:nvSpPr>
        <p:spPr bwMode="auto">
          <a:xfrm>
            <a:off x="223838" y="1187450"/>
            <a:ext cx="8234546" cy="584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s-ES" sz="3200" b="1" dirty="0" smtClean="0">
                <a:solidFill>
                  <a:srgbClr val="404040"/>
                </a:solidFill>
                <a:latin typeface="AntennaCond Bold" charset="0"/>
              </a:rPr>
              <a:t>      Como </a:t>
            </a:r>
            <a:r>
              <a:rPr lang="es-ES" sz="3200" b="1" dirty="0">
                <a:solidFill>
                  <a:srgbClr val="404040"/>
                </a:solidFill>
                <a:latin typeface="AntennaCond Bold" charset="0"/>
              </a:rPr>
              <a:t>calcular el retorno de inversión</a:t>
            </a:r>
          </a:p>
        </p:txBody>
      </p:sp>
      <p:sp>
        <p:nvSpPr>
          <p:cNvPr id="19" name="18 CuadroTexto"/>
          <p:cNvSpPr txBox="1"/>
          <p:nvPr/>
        </p:nvSpPr>
        <p:spPr>
          <a:xfrm>
            <a:off x="1042988" y="2133600"/>
            <a:ext cx="4608512" cy="2808288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>
              <a:spcAft>
                <a:spcPts val="1200"/>
              </a:spcAft>
            </a:pPr>
            <a:r>
              <a:rPr lang="es-ES" sz="2400" b="1">
                <a:solidFill>
                  <a:srgbClr val="262626"/>
                </a:solidFill>
                <a:latin typeface="AntennaCond Light" charset="0"/>
              </a:rPr>
              <a:t>Este es el </a:t>
            </a:r>
            <a:r>
              <a:rPr lang="es-ES" sz="2400" b="1">
                <a:solidFill>
                  <a:srgbClr val="C00000"/>
                </a:solidFill>
                <a:latin typeface="AntennaCond Light" charset="0"/>
              </a:rPr>
              <a:t>momento más importante </a:t>
            </a:r>
            <a:r>
              <a:rPr lang="es-ES" sz="2400" b="1">
                <a:solidFill>
                  <a:srgbClr val="262626"/>
                </a:solidFill>
                <a:latin typeface="AntennaCond Light" charset="0"/>
              </a:rPr>
              <a:t>de cualquier </a:t>
            </a:r>
            <a:r>
              <a:rPr lang="es-ES" sz="2400" b="1">
                <a:solidFill>
                  <a:srgbClr val="C00000"/>
                </a:solidFill>
                <a:latin typeface="AntennaCond Light" charset="0"/>
              </a:rPr>
              <a:t>estrategia</a:t>
            </a:r>
            <a:r>
              <a:rPr lang="es-ES" sz="2400" b="1">
                <a:solidFill>
                  <a:srgbClr val="262626"/>
                </a:solidFill>
                <a:latin typeface="AntennaCond Light" charset="0"/>
              </a:rPr>
              <a:t>.</a:t>
            </a:r>
          </a:p>
          <a:p>
            <a:pPr eaLnBrk="1" hangingPunct="1">
              <a:spcAft>
                <a:spcPts val="1200"/>
              </a:spcAft>
            </a:pPr>
            <a:r>
              <a:rPr lang="es-ES" sz="2400" b="1">
                <a:solidFill>
                  <a:srgbClr val="262626"/>
                </a:solidFill>
                <a:latin typeface="AntennaCond Light" charset="0"/>
              </a:rPr>
              <a:t>Al igual que en otras acciones de marketing, en las Redes Sociales debemos </a:t>
            </a:r>
            <a:r>
              <a:rPr lang="es-ES" sz="2400" b="1">
                <a:solidFill>
                  <a:srgbClr val="C00000"/>
                </a:solidFill>
                <a:latin typeface="AntennaCond Light" charset="0"/>
              </a:rPr>
              <a:t>medir si el dinero invertido es rentable o no</a:t>
            </a:r>
            <a:r>
              <a:rPr lang="es-ES" sz="2400" b="1">
                <a:solidFill>
                  <a:srgbClr val="262626"/>
                </a:solidFill>
                <a:latin typeface="AntennaCond Light" charset="0"/>
              </a:rPr>
              <a:t>.</a:t>
            </a:r>
          </a:p>
        </p:txBody>
      </p:sp>
      <p:pic>
        <p:nvPicPr>
          <p:cNvPr id="12" name="11 Imagen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940425" y="2133600"/>
            <a:ext cx="2952750" cy="2951163"/>
          </a:xfrm>
          <a:prstGeom prst="rect">
            <a:avLst/>
          </a:prstGeom>
          <a:noFill/>
          <a:ln w="57150">
            <a:solidFill>
              <a:schemeClr val="bg1">
                <a:lumMod val="75000"/>
              </a:schemeClr>
            </a:solidFill>
            <a:miter lim="800000"/>
            <a:headEnd/>
            <a:tailEnd/>
          </a:ln>
        </p:spPr>
      </p:pic>
      <p:sp>
        <p:nvSpPr>
          <p:cNvPr id="211979" name="12 CuadroTexto"/>
          <p:cNvSpPr txBox="1">
            <a:spLocks noChangeArrowheads="1"/>
          </p:cNvSpPr>
          <p:nvPr/>
        </p:nvSpPr>
        <p:spPr bwMode="auto">
          <a:xfrm>
            <a:off x="1116013" y="5601295"/>
            <a:ext cx="4403725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s-ES" sz="2000" b="1" dirty="0">
                <a:solidFill>
                  <a:schemeClr val="bg1"/>
                </a:solidFill>
              </a:rPr>
              <a:t>ROI (%)= </a:t>
            </a:r>
            <a:r>
              <a:rPr lang="es-ES" sz="2000" b="1" u="sng" dirty="0">
                <a:solidFill>
                  <a:schemeClr val="bg1"/>
                </a:solidFill>
              </a:rPr>
              <a:t>beneficios – costes x 100</a:t>
            </a:r>
            <a:endParaRPr lang="es-ES" sz="2000" b="1" dirty="0">
              <a:solidFill>
                <a:schemeClr val="bg1"/>
              </a:solidFill>
            </a:endParaRPr>
          </a:p>
          <a:p>
            <a:pPr eaLnBrk="1" hangingPunct="1"/>
            <a:r>
              <a:rPr lang="es-ES" sz="2000" b="1" dirty="0">
                <a:solidFill>
                  <a:schemeClr val="bg1"/>
                </a:solidFill>
              </a:rPr>
              <a:t>		Costes</a:t>
            </a:r>
          </a:p>
        </p:txBody>
      </p:sp>
      <p:cxnSp>
        <p:nvCxnSpPr>
          <p:cNvPr id="15" name="9 Conector recto"/>
          <p:cNvCxnSpPr/>
          <p:nvPr/>
        </p:nvCxnSpPr>
        <p:spPr>
          <a:xfrm>
            <a:off x="107504" y="1124744"/>
            <a:ext cx="88569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Imagen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4353" y="162039"/>
            <a:ext cx="2095759" cy="890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6740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8 Rectángulo"/>
          <p:cNvSpPr/>
          <p:nvPr/>
        </p:nvSpPr>
        <p:spPr>
          <a:xfrm>
            <a:off x="0" y="6553200"/>
            <a:ext cx="9144000" cy="33178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16" name="15 Rectángulo"/>
          <p:cNvSpPr/>
          <p:nvPr/>
        </p:nvSpPr>
        <p:spPr>
          <a:xfrm>
            <a:off x="0" y="1196975"/>
            <a:ext cx="914400" cy="50323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212999" name="11 CuadroTexto"/>
          <p:cNvSpPr txBox="1">
            <a:spLocks noChangeArrowheads="1"/>
          </p:cNvSpPr>
          <p:nvPr/>
        </p:nvSpPr>
        <p:spPr bwMode="auto">
          <a:xfrm>
            <a:off x="223838" y="1187450"/>
            <a:ext cx="8348559" cy="584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tr-TR" sz="3200" b="1" dirty="0">
                <a:solidFill>
                  <a:schemeClr val="bg1"/>
                </a:solidFill>
                <a:latin typeface="AntennaCond Bold" charset="0"/>
              </a:rPr>
              <a:t> </a:t>
            </a:r>
            <a:r>
              <a:rPr lang="tr-TR" sz="3200" b="1" dirty="0" smtClean="0">
                <a:solidFill>
                  <a:schemeClr val="bg1"/>
                </a:solidFill>
                <a:latin typeface="AntennaCond Bold" charset="0"/>
              </a:rPr>
              <a:t>      </a:t>
            </a:r>
            <a:r>
              <a:rPr lang="es-ES" sz="3200" b="1" dirty="0" smtClean="0">
                <a:solidFill>
                  <a:srgbClr val="404040"/>
                </a:solidFill>
                <a:latin typeface="AntennaCond Bold" charset="0"/>
              </a:rPr>
              <a:t>Como </a:t>
            </a:r>
            <a:r>
              <a:rPr lang="es-ES" sz="3200" b="1" dirty="0">
                <a:solidFill>
                  <a:srgbClr val="404040"/>
                </a:solidFill>
                <a:latin typeface="AntennaCond Bold" charset="0"/>
              </a:rPr>
              <a:t>calcular el retorno de inversión</a:t>
            </a:r>
          </a:p>
        </p:txBody>
      </p:sp>
      <p:sp>
        <p:nvSpPr>
          <p:cNvPr id="213000" name="18 CuadroTexto"/>
          <p:cNvSpPr txBox="1">
            <a:spLocks noChangeArrowheads="1"/>
          </p:cNvSpPr>
          <p:nvPr/>
        </p:nvSpPr>
        <p:spPr bwMode="auto">
          <a:xfrm>
            <a:off x="971550" y="2060575"/>
            <a:ext cx="712946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>
              <a:spcAft>
                <a:spcPts val="1200"/>
              </a:spcAft>
            </a:pPr>
            <a:r>
              <a:rPr lang="es-ES" sz="2800">
                <a:solidFill>
                  <a:srgbClr val="C00000"/>
                </a:solidFill>
                <a:latin typeface="AntennaCond Bold" charset="0"/>
              </a:rPr>
              <a:t>¿Es suficiente con medir el ROI?</a:t>
            </a:r>
          </a:p>
        </p:txBody>
      </p:sp>
      <p:grpSp>
        <p:nvGrpSpPr>
          <p:cNvPr id="213001" name="14 Grupo"/>
          <p:cNvGrpSpPr>
            <a:grpSpLocks/>
          </p:cNvGrpSpPr>
          <p:nvPr/>
        </p:nvGrpSpPr>
        <p:grpSpPr bwMode="auto">
          <a:xfrm>
            <a:off x="2771775" y="2781300"/>
            <a:ext cx="1512888" cy="584200"/>
            <a:chOff x="1115616" y="2780928"/>
            <a:chExt cx="2016224" cy="779700"/>
          </a:xfrm>
        </p:grpSpPr>
        <p:sp>
          <p:nvSpPr>
            <p:cNvPr id="14" name="13 Rectángulo"/>
            <p:cNvSpPr/>
            <p:nvPr/>
          </p:nvSpPr>
          <p:spPr>
            <a:xfrm>
              <a:off x="1115616" y="2780928"/>
              <a:ext cx="2016224" cy="72037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s-ES"/>
            </a:p>
          </p:txBody>
        </p:sp>
        <p:sp>
          <p:nvSpPr>
            <p:cNvPr id="213008" name="12 CuadroTexto"/>
            <p:cNvSpPr txBox="1">
              <a:spLocks noChangeArrowheads="1"/>
            </p:cNvSpPr>
            <p:nvPr/>
          </p:nvSpPr>
          <p:spPr bwMode="auto">
            <a:xfrm>
              <a:off x="1691680" y="2780928"/>
              <a:ext cx="979328" cy="779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es-ES" sz="3200" b="1" dirty="0">
                  <a:solidFill>
                    <a:schemeClr val="bg1"/>
                  </a:solidFill>
                  <a:latin typeface="AntennaCond Bold" charset="0"/>
                </a:rPr>
                <a:t>NO</a:t>
              </a:r>
            </a:p>
          </p:txBody>
        </p:sp>
      </p:grpSp>
      <p:sp>
        <p:nvSpPr>
          <p:cNvPr id="18" name="17 Rectángulo redondeado"/>
          <p:cNvSpPr/>
          <p:nvPr/>
        </p:nvSpPr>
        <p:spPr>
          <a:xfrm>
            <a:off x="1042988" y="3573463"/>
            <a:ext cx="5400675" cy="129540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/>
          </a:p>
        </p:txBody>
      </p:sp>
      <p:sp>
        <p:nvSpPr>
          <p:cNvPr id="20" name="19 Rectángulo redondeado"/>
          <p:cNvSpPr/>
          <p:nvPr/>
        </p:nvSpPr>
        <p:spPr>
          <a:xfrm>
            <a:off x="1042988" y="5300663"/>
            <a:ext cx="5400675" cy="100806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/>
          </a:p>
        </p:txBody>
      </p:sp>
      <p:sp>
        <p:nvSpPr>
          <p:cNvPr id="213004" name="20 CuadroTexto"/>
          <p:cNvSpPr txBox="1">
            <a:spLocks noChangeArrowheads="1"/>
          </p:cNvSpPr>
          <p:nvPr/>
        </p:nvSpPr>
        <p:spPr bwMode="auto">
          <a:xfrm>
            <a:off x="1331913" y="3716338"/>
            <a:ext cx="4789487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>
              <a:spcAft>
                <a:spcPts val="600"/>
              </a:spcAft>
            </a:pPr>
            <a:r>
              <a:rPr lang="es-ES" sz="2000">
                <a:latin typeface="AntennaCond Bold" charset="0"/>
              </a:rPr>
              <a:t>El retorno de inversión también debe ser medido en factores cualitativos y cuantitativos</a:t>
            </a:r>
            <a:endParaRPr lang="es-ES" sz="2000">
              <a:solidFill>
                <a:srgbClr val="C00000"/>
              </a:solidFill>
              <a:latin typeface="AntennaCond Bold" charset="0"/>
            </a:endParaRPr>
          </a:p>
        </p:txBody>
      </p:sp>
      <p:sp>
        <p:nvSpPr>
          <p:cNvPr id="213005" name="21 CuadroTexto"/>
          <p:cNvSpPr txBox="1">
            <a:spLocks noChangeArrowheads="1"/>
          </p:cNvSpPr>
          <p:nvPr/>
        </p:nvSpPr>
        <p:spPr bwMode="auto">
          <a:xfrm>
            <a:off x="1331913" y="5445125"/>
            <a:ext cx="4789487" cy="769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>
              <a:spcAft>
                <a:spcPts val="600"/>
              </a:spcAft>
            </a:pPr>
            <a:r>
              <a:rPr lang="es-ES" sz="2400">
                <a:latin typeface="AntennaCond Bold" charset="0"/>
              </a:rPr>
              <a:t>Aparece el concepto de IOR </a:t>
            </a:r>
            <a:r>
              <a:rPr lang="es-ES" sz="2000">
                <a:latin typeface="AntennaCond Bold" charset="0"/>
              </a:rPr>
              <a:t/>
            </a:r>
            <a:br>
              <a:rPr lang="es-ES" sz="2000">
                <a:latin typeface="AntennaCond Bold" charset="0"/>
              </a:rPr>
            </a:br>
            <a:r>
              <a:rPr lang="es-ES" sz="2000">
                <a:latin typeface="AntennaCond Bold" charset="0"/>
              </a:rPr>
              <a:t>(Impacto de la Relación)</a:t>
            </a:r>
            <a:endParaRPr lang="es-ES" sz="2000">
              <a:solidFill>
                <a:srgbClr val="C00000"/>
              </a:solidFill>
              <a:latin typeface="AntennaCond Bold" charset="0"/>
            </a:endParaRPr>
          </a:p>
        </p:txBody>
      </p:sp>
      <p:sp>
        <p:nvSpPr>
          <p:cNvPr id="23" name="22 Flecha abajo"/>
          <p:cNvSpPr/>
          <p:nvPr/>
        </p:nvSpPr>
        <p:spPr>
          <a:xfrm>
            <a:off x="3132138" y="4724400"/>
            <a:ext cx="935037" cy="792163"/>
          </a:xfrm>
          <a:prstGeom prst="downArrow">
            <a:avLst/>
          </a:prstGeom>
          <a:solidFill>
            <a:srgbClr val="C0000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/>
          </a:p>
        </p:txBody>
      </p:sp>
      <p:cxnSp>
        <p:nvCxnSpPr>
          <p:cNvPr id="19" name="9 Conector recto"/>
          <p:cNvCxnSpPr/>
          <p:nvPr/>
        </p:nvCxnSpPr>
        <p:spPr>
          <a:xfrm>
            <a:off x="107504" y="1079337"/>
            <a:ext cx="88569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Imagen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4353" y="116632"/>
            <a:ext cx="2095759" cy="890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0756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8 Rectángulo"/>
          <p:cNvSpPr/>
          <p:nvPr/>
        </p:nvSpPr>
        <p:spPr>
          <a:xfrm>
            <a:off x="0" y="6553200"/>
            <a:ext cx="9144000" cy="33178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16" name="15 Rectángulo"/>
          <p:cNvSpPr/>
          <p:nvPr/>
        </p:nvSpPr>
        <p:spPr>
          <a:xfrm>
            <a:off x="0" y="1196975"/>
            <a:ext cx="914400" cy="50323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214023" name="11 CuadroTexto"/>
          <p:cNvSpPr txBox="1">
            <a:spLocks noChangeArrowheads="1"/>
          </p:cNvSpPr>
          <p:nvPr/>
        </p:nvSpPr>
        <p:spPr bwMode="auto">
          <a:xfrm>
            <a:off x="223838" y="1187450"/>
            <a:ext cx="8348559" cy="584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s-ES" sz="3200" b="1" dirty="0" smtClean="0">
                <a:solidFill>
                  <a:schemeClr val="bg1"/>
                </a:solidFill>
                <a:latin typeface="AntennaCond Bold" charset="0"/>
              </a:rPr>
              <a:t>       </a:t>
            </a:r>
            <a:r>
              <a:rPr lang="es-ES" sz="3200" b="1" dirty="0">
                <a:solidFill>
                  <a:srgbClr val="404040"/>
                </a:solidFill>
                <a:latin typeface="AntennaCond Bold" charset="0"/>
              </a:rPr>
              <a:t>Como calcular el retorno de inversión</a:t>
            </a:r>
          </a:p>
        </p:txBody>
      </p:sp>
      <p:sp>
        <p:nvSpPr>
          <p:cNvPr id="214024" name="18 CuadroTexto"/>
          <p:cNvSpPr txBox="1">
            <a:spLocks noChangeArrowheads="1"/>
          </p:cNvSpPr>
          <p:nvPr/>
        </p:nvSpPr>
        <p:spPr bwMode="auto">
          <a:xfrm>
            <a:off x="971550" y="2060575"/>
            <a:ext cx="712946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>
              <a:spcAft>
                <a:spcPts val="1200"/>
              </a:spcAft>
            </a:pPr>
            <a:r>
              <a:rPr lang="es-ES" sz="2800">
                <a:solidFill>
                  <a:srgbClr val="C00000"/>
                </a:solidFill>
                <a:latin typeface="AntennaCond Bold" charset="0"/>
              </a:rPr>
              <a:t>¿Qué es el IOR?</a:t>
            </a:r>
          </a:p>
        </p:txBody>
      </p:sp>
      <p:sp>
        <p:nvSpPr>
          <p:cNvPr id="24" name="23 CuadroTexto"/>
          <p:cNvSpPr txBox="1"/>
          <p:nvPr/>
        </p:nvSpPr>
        <p:spPr>
          <a:xfrm>
            <a:off x="1042988" y="2708275"/>
            <a:ext cx="7632700" cy="8318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s-E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ntennaCond Bold" pitchFamily="50" charset="0"/>
                <a:ea typeface="+mn-ea"/>
                <a:cs typeface="Arial" pitchFamily="34" charset="0"/>
              </a:rPr>
              <a:t>Es una medida basada en cuantificar las relaciones de la </a:t>
            </a:r>
            <a:r>
              <a:rPr lang="es-E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ntennaCond Bold" pitchFamily="50" charset="0"/>
                <a:ea typeface="+mn-ea"/>
                <a:cs typeface="Arial" pitchFamily="34" charset="0"/>
              </a:rPr>
              <a:t>empresa </a:t>
            </a:r>
            <a:r>
              <a:rPr lang="es-E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ntennaCond Bold" pitchFamily="50" charset="0"/>
                <a:ea typeface="+mn-ea"/>
                <a:cs typeface="Arial" pitchFamily="34" charset="0"/>
              </a:rPr>
              <a:t>en Redes Sociales</a:t>
            </a:r>
            <a:r>
              <a:rPr lang="es-E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ntennaCond Bold" pitchFamily="50" charset="0"/>
                <a:ea typeface="+mn-ea"/>
                <a:cs typeface="Arial" pitchFamily="34" charset="0"/>
              </a:rPr>
              <a:t>.</a:t>
            </a:r>
            <a:endParaRPr lang="es-ES" sz="2400" dirty="0">
              <a:solidFill>
                <a:schemeClr val="tx1">
                  <a:lumMod val="75000"/>
                  <a:lumOff val="25000"/>
                </a:schemeClr>
              </a:solidFill>
              <a:latin typeface="AntennaCond Bold" pitchFamily="50" charset="0"/>
              <a:ea typeface="+mn-ea"/>
              <a:cs typeface="Arial" pitchFamily="34" charset="0"/>
            </a:endParaRPr>
          </a:p>
        </p:txBody>
      </p:sp>
      <p:cxnSp>
        <p:nvCxnSpPr>
          <p:cNvPr id="12" name="9 Conector recto"/>
          <p:cNvCxnSpPr/>
          <p:nvPr/>
        </p:nvCxnSpPr>
        <p:spPr>
          <a:xfrm>
            <a:off x="107504" y="1124744"/>
            <a:ext cx="88569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Imagen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4353" y="162039"/>
            <a:ext cx="2095759" cy="890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6946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8 Rectángulo"/>
          <p:cNvSpPr/>
          <p:nvPr/>
        </p:nvSpPr>
        <p:spPr>
          <a:xfrm>
            <a:off x="0" y="6553200"/>
            <a:ext cx="9144000" cy="33178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cs typeface="Arial" charset="0"/>
            </a:endParaRPr>
          </a:p>
        </p:txBody>
      </p:sp>
      <p:grpSp>
        <p:nvGrpSpPr>
          <p:cNvPr id="215046" name="13 Grupo"/>
          <p:cNvGrpSpPr>
            <a:grpSpLocks/>
          </p:cNvGrpSpPr>
          <p:nvPr/>
        </p:nvGrpSpPr>
        <p:grpSpPr bwMode="auto">
          <a:xfrm rot="-319841">
            <a:off x="131763" y="320675"/>
            <a:ext cx="2992437" cy="2992438"/>
            <a:chOff x="2844800" y="1828800"/>
            <a:chExt cx="2235200" cy="2235200"/>
          </a:xfrm>
        </p:grpSpPr>
        <p:sp>
          <p:nvSpPr>
            <p:cNvPr id="15" name=" 3"/>
            <p:cNvSpPr/>
            <p:nvPr/>
          </p:nvSpPr>
          <p:spPr>
            <a:xfrm>
              <a:off x="2844800" y="1828800"/>
              <a:ext cx="2235200" cy="2235200"/>
            </a:xfrm>
            <a:prstGeom prst="gear9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</p:sp>
        <p:sp>
          <p:nvSpPr>
            <p:cNvPr id="18" name=" 4"/>
            <p:cNvSpPr/>
            <p:nvPr/>
          </p:nvSpPr>
          <p:spPr>
            <a:xfrm>
              <a:off x="3293668" y="2352780"/>
              <a:ext cx="1336377" cy="114783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44450" tIns="44450" rIns="44450" bIns="44450" spcCol="1270" anchor="ctr"/>
            <a:lstStyle/>
            <a:p>
              <a:pPr algn="ctr" defTabSz="1555750">
                <a:lnSpc>
                  <a:spcPct val="90000"/>
                </a:lnSpc>
                <a:spcAft>
                  <a:spcPct val="35000"/>
                </a:spcAft>
                <a:defRPr/>
              </a:pPr>
              <a:endParaRPr lang="es-ES" sz="3500"/>
            </a:p>
          </p:txBody>
        </p:sp>
      </p:grpSp>
      <p:sp>
        <p:nvSpPr>
          <p:cNvPr id="215047" name="19 CuadroTexto"/>
          <p:cNvSpPr txBox="1">
            <a:spLocks noChangeArrowheads="1"/>
          </p:cNvSpPr>
          <p:nvPr/>
        </p:nvSpPr>
        <p:spPr bwMode="auto">
          <a:xfrm>
            <a:off x="792163" y="981075"/>
            <a:ext cx="1871662" cy="163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s-ES" sz="1600">
                <a:solidFill>
                  <a:schemeClr val="bg1"/>
                </a:solidFill>
                <a:latin typeface="AntennaCond Bold" charset="0"/>
              </a:rPr>
              <a:t>Autoridad </a:t>
            </a:r>
            <a:r>
              <a:rPr lang="es-ES" sz="1600">
                <a:solidFill>
                  <a:schemeClr val="bg1"/>
                </a:solidFill>
                <a:latin typeface="AntennaCond Light" charset="0"/>
              </a:rPr>
              <a:t/>
            </a:r>
            <a:br>
              <a:rPr lang="es-ES" sz="1600">
                <a:solidFill>
                  <a:schemeClr val="bg1"/>
                </a:solidFill>
                <a:latin typeface="AntennaCond Light" charset="0"/>
              </a:rPr>
            </a:br>
            <a:r>
              <a:rPr lang="es-ES" sz="1200">
                <a:solidFill>
                  <a:schemeClr val="bg1"/>
                </a:solidFill>
                <a:latin typeface="AntennaCond Light" charset="0"/>
              </a:rPr>
              <a:t>Número de menciones que tiene la marca en otros soportes que no sean los nuestros:</a:t>
            </a:r>
          </a:p>
          <a:p>
            <a:pPr eaLnBrk="1" hangingPunct="1"/>
            <a:r>
              <a:rPr lang="es-ES" sz="1200">
                <a:solidFill>
                  <a:schemeClr val="bg1"/>
                </a:solidFill>
                <a:latin typeface="AntennaCond Light" charset="0"/>
              </a:rPr>
              <a:t>  - Menciones en blogs</a:t>
            </a:r>
          </a:p>
          <a:p>
            <a:pPr eaLnBrk="1" hangingPunct="1"/>
            <a:r>
              <a:rPr lang="es-ES" sz="1200">
                <a:solidFill>
                  <a:schemeClr val="bg1"/>
                </a:solidFill>
                <a:latin typeface="AntennaCond Light" charset="0"/>
              </a:rPr>
              <a:t>  - Referencias en foros</a:t>
            </a:r>
          </a:p>
          <a:p>
            <a:pPr eaLnBrk="1" hangingPunct="1"/>
            <a:r>
              <a:rPr lang="es-ES" sz="1200">
                <a:solidFill>
                  <a:schemeClr val="bg1"/>
                </a:solidFill>
                <a:latin typeface="AntennaCond Light" charset="0"/>
              </a:rPr>
              <a:t>  - Etc</a:t>
            </a:r>
          </a:p>
        </p:txBody>
      </p:sp>
      <p:grpSp>
        <p:nvGrpSpPr>
          <p:cNvPr id="215048" name="20 Grupo"/>
          <p:cNvGrpSpPr>
            <a:grpSpLocks/>
          </p:cNvGrpSpPr>
          <p:nvPr/>
        </p:nvGrpSpPr>
        <p:grpSpPr bwMode="auto">
          <a:xfrm rot="-319841">
            <a:off x="455613" y="3128963"/>
            <a:ext cx="2992437" cy="2992437"/>
            <a:chOff x="2844800" y="1828800"/>
            <a:chExt cx="2235200" cy="2235200"/>
          </a:xfrm>
        </p:grpSpPr>
        <p:sp>
          <p:nvSpPr>
            <p:cNvPr id="22" name=" 3"/>
            <p:cNvSpPr/>
            <p:nvPr/>
          </p:nvSpPr>
          <p:spPr>
            <a:xfrm>
              <a:off x="2844800" y="1828800"/>
              <a:ext cx="2235200" cy="2235200"/>
            </a:xfrm>
            <a:prstGeom prst="gear9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3" name=" 4"/>
            <p:cNvSpPr/>
            <p:nvPr/>
          </p:nvSpPr>
          <p:spPr>
            <a:xfrm>
              <a:off x="3293668" y="2352780"/>
              <a:ext cx="1336377" cy="114783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44450" tIns="44450" rIns="44450" bIns="44450" spcCol="1270" anchor="ctr"/>
            <a:lstStyle/>
            <a:p>
              <a:pPr algn="ctr" defTabSz="1555750">
                <a:lnSpc>
                  <a:spcPct val="90000"/>
                </a:lnSpc>
                <a:spcAft>
                  <a:spcPct val="35000"/>
                </a:spcAft>
                <a:defRPr/>
              </a:pPr>
              <a:endParaRPr lang="es-ES" sz="3500"/>
            </a:p>
          </p:txBody>
        </p:sp>
      </p:grpSp>
      <p:sp>
        <p:nvSpPr>
          <p:cNvPr id="215049" name="25 CuadroTexto"/>
          <p:cNvSpPr txBox="1">
            <a:spLocks noChangeArrowheads="1"/>
          </p:cNvSpPr>
          <p:nvPr/>
        </p:nvSpPr>
        <p:spPr bwMode="auto">
          <a:xfrm>
            <a:off x="1116013" y="3789363"/>
            <a:ext cx="1871662" cy="181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s-ES" sz="1600">
                <a:solidFill>
                  <a:schemeClr val="bg1"/>
                </a:solidFill>
                <a:latin typeface="AntennaCond Bold" charset="0"/>
              </a:rPr>
              <a:t>Influencia</a:t>
            </a:r>
            <a:r>
              <a:rPr lang="es-ES" sz="1600">
                <a:solidFill>
                  <a:schemeClr val="bg1"/>
                </a:solidFill>
                <a:latin typeface="AntennaCond Light" charset="0"/>
              </a:rPr>
              <a:t/>
            </a:r>
            <a:br>
              <a:rPr lang="es-ES" sz="1600">
                <a:solidFill>
                  <a:schemeClr val="bg1"/>
                </a:solidFill>
                <a:latin typeface="AntennaCond Light" charset="0"/>
              </a:rPr>
            </a:br>
            <a:r>
              <a:rPr lang="es-ES" sz="1200">
                <a:solidFill>
                  <a:schemeClr val="bg1"/>
                </a:solidFill>
                <a:latin typeface="AntennaCond Light" charset="0"/>
              </a:rPr>
              <a:t>Número de seguidores/ fans que tiene la marca en las redes sociales:</a:t>
            </a:r>
          </a:p>
          <a:p>
            <a:pPr eaLnBrk="1" hangingPunct="1"/>
            <a:r>
              <a:rPr lang="es-ES" sz="1200">
                <a:solidFill>
                  <a:schemeClr val="bg1"/>
                </a:solidFill>
                <a:latin typeface="AntennaCond Light" charset="0"/>
              </a:rPr>
              <a:t>  - Fans de Facebook</a:t>
            </a:r>
          </a:p>
          <a:p>
            <a:pPr eaLnBrk="1" hangingPunct="1"/>
            <a:r>
              <a:rPr lang="es-ES" sz="1200">
                <a:solidFill>
                  <a:schemeClr val="bg1"/>
                </a:solidFill>
                <a:latin typeface="AntennaCond Light" charset="0"/>
              </a:rPr>
              <a:t>  - Seguidores de Twitter</a:t>
            </a:r>
          </a:p>
          <a:p>
            <a:pPr eaLnBrk="1" hangingPunct="1"/>
            <a:r>
              <a:rPr lang="es-ES" sz="1200">
                <a:solidFill>
                  <a:schemeClr val="bg1"/>
                </a:solidFill>
                <a:latin typeface="AntennaCond Light" charset="0"/>
              </a:rPr>
              <a:t>  - Suscripciones en el canal de Youtube</a:t>
            </a:r>
          </a:p>
          <a:p>
            <a:pPr eaLnBrk="1" hangingPunct="1"/>
            <a:r>
              <a:rPr lang="es-ES" sz="1200">
                <a:solidFill>
                  <a:schemeClr val="bg1"/>
                </a:solidFill>
                <a:latin typeface="AntennaCond Light" charset="0"/>
              </a:rPr>
              <a:t>  - Etc </a:t>
            </a:r>
          </a:p>
        </p:txBody>
      </p:sp>
      <p:grpSp>
        <p:nvGrpSpPr>
          <p:cNvPr id="215050" name="26 Grupo"/>
          <p:cNvGrpSpPr>
            <a:grpSpLocks/>
          </p:cNvGrpSpPr>
          <p:nvPr/>
        </p:nvGrpSpPr>
        <p:grpSpPr bwMode="auto">
          <a:xfrm rot="-319841">
            <a:off x="3263900" y="3344863"/>
            <a:ext cx="2992438" cy="2992437"/>
            <a:chOff x="2844800" y="1828800"/>
            <a:chExt cx="2235200" cy="2235200"/>
          </a:xfrm>
        </p:grpSpPr>
        <p:sp>
          <p:nvSpPr>
            <p:cNvPr id="28" name=" 3"/>
            <p:cNvSpPr/>
            <p:nvPr/>
          </p:nvSpPr>
          <p:spPr>
            <a:xfrm>
              <a:off x="2844800" y="1828800"/>
              <a:ext cx="2235200" cy="2235200"/>
            </a:xfrm>
            <a:prstGeom prst="gear9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</p:sp>
        <p:sp>
          <p:nvSpPr>
            <p:cNvPr id="29" name=" 4"/>
            <p:cNvSpPr/>
            <p:nvPr/>
          </p:nvSpPr>
          <p:spPr>
            <a:xfrm>
              <a:off x="3293668" y="2352780"/>
              <a:ext cx="1336376" cy="114783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44450" tIns="44450" rIns="44450" bIns="44450" spcCol="1270" anchor="ctr"/>
            <a:lstStyle/>
            <a:p>
              <a:pPr algn="ctr" defTabSz="1555750">
                <a:lnSpc>
                  <a:spcPct val="90000"/>
                </a:lnSpc>
                <a:spcAft>
                  <a:spcPct val="35000"/>
                </a:spcAft>
                <a:defRPr/>
              </a:pPr>
              <a:endParaRPr lang="es-ES" sz="3500"/>
            </a:p>
          </p:txBody>
        </p:sp>
      </p:grpSp>
      <p:sp>
        <p:nvSpPr>
          <p:cNvPr id="215051" name="29 CuadroTexto"/>
          <p:cNvSpPr txBox="1">
            <a:spLocks noChangeArrowheads="1"/>
          </p:cNvSpPr>
          <p:nvPr/>
        </p:nvSpPr>
        <p:spPr bwMode="auto">
          <a:xfrm>
            <a:off x="3924300" y="4005263"/>
            <a:ext cx="1871663" cy="181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s-ES" sz="1600">
                <a:solidFill>
                  <a:schemeClr val="bg1"/>
                </a:solidFill>
                <a:latin typeface="AntennaCond Bold" charset="0"/>
              </a:rPr>
              <a:t>Participación</a:t>
            </a:r>
            <a:r>
              <a:rPr lang="es-ES" sz="1600">
                <a:solidFill>
                  <a:schemeClr val="bg1"/>
                </a:solidFill>
                <a:latin typeface="AntennaCond Light" charset="0"/>
              </a:rPr>
              <a:t/>
            </a:r>
            <a:br>
              <a:rPr lang="es-ES" sz="1600">
                <a:solidFill>
                  <a:schemeClr val="bg1"/>
                </a:solidFill>
                <a:latin typeface="AntennaCond Light" charset="0"/>
              </a:rPr>
            </a:br>
            <a:r>
              <a:rPr lang="es-ES" sz="1200">
                <a:solidFill>
                  <a:schemeClr val="bg1"/>
                </a:solidFill>
                <a:latin typeface="AntennaCond Light" charset="0"/>
              </a:rPr>
              <a:t>Interacciones entre los seguidores y los fans con la propia marca:</a:t>
            </a:r>
          </a:p>
          <a:p>
            <a:pPr eaLnBrk="1" hangingPunct="1"/>
            <a:r>
              <a:rPr lang="es-ES" sz="1200">
                <a:solidFill>
                  <a:schemeClr val="bg1"/>
                </a:solidFill>
                <a:latin typeface="AntennaCond Light" charset="0"/>
              </a:rPr>
              <a:t>  - Nº de comentarios  en Facebook y nº de </a:t>
            </a:r>
            <a:r>
              <a:rPr lang="ja-JP" altLang="es-ES" sz="1200">
                <a:solidFill>
                  <a:schemeClr val="bg1"/>
                </a:solidFill>
                <a:latin typeface="AntennaCond Light" charset="0"/>
              </a:rPr>
              <a:t>“</a:t>
            </a:r>
            <a:r>
              <a:rPr lang="es-ES" sz="1200">
                <a:solidFill>
                  <a:schemeClr val="bg1"/>
                </a:solidFill>
                <a:latin typeface="AntennaCond Light" charset="0"/>
              </a:rPr>
              <a:t>Me gusta</a:t>
            </a:r>
            <a:r>
              <a:rPr lang="ja-JP" altLang="es-ES" sz="1200">
                <a:solidFill>
                  <a:schemeClr val="bg1"/>
                </a:solidFill>
                <a:latin typeface="AntennaCond Light" charset="0"/>
              </a:rPr>
              <a:t>”</a:t>
            </a:r>
            <a:endParaRPr lang="es-ES" sz="1200">
              <a:solidFill>
                <a:schemeClr val="bg1"/>
              </a:solidFill>
              <a:latin typeface="AntennaCond Light" charset="0"/>
            </a:endParaRPr>
          </a:p>
          <a:p>
            <a:pPr eaLnBrk="1" hangingPunct="1"/>
            <a:r>
              <a:rPr lang="es-ES" sz="1200">
                <a:solidFill>
                  <a:schemeClr val="bg1"/>
                </a:solidFill>
                <a:latin typeface="AntennaCond Light" charset="0"/>
              </a:rPr>
              <a:t>  - Retweets en Twitter </a:t>
            </a:r>
          </a:p>
          <a:p>
            <a:pPr eaLnBrk="1" hangingPunct="1"/>
            <a:r>
              <a:rPr lang="es-ES" sz="1200">
                <a:solidFill>
                  <a:schemeClr val="bg1"/>
                </a:solidFill>
                <a:latin typeface="AntennaCond Light" charset="0"/>
              </a:rPr>
              <a:t>  - Etc</a:t>
            </a:r>
          </a:p>
        </p:txBody>
      </p:sp>
      <p:grpSp>
        <p:nvGrpSpPr>
          <p:cNvPr id="215052" name="30 Grupo"/>
          <p:cNvGrpSpPr>
            <a:grpSpLocks/>
          </p:cNvGrpSpPr>
          <p:nvPr/>
        </p:nvGrpSpPr>
        <p:grpSpPr bwMode="auto">
          <a:xfrm rot="-319841">
            <a:off x="5568950" y="1689100"/>
            <a:ext cx="2990850" cy="2990850"/>
            <a:chOff x="2844800" y="1828800"/>
            <a:chExt cx="2235200" cy="2235200"/>
          </a:xfrm>
        </p:grpSpPr>
        <p:sp>
          <p:nvSpPr>
            <p:cNvPr id="32" name=" 3"/>
            <p:cNvSpPr/>
            <p:nvPr/>
          </p:nvSpPr>
          <p:spPr>
            <a:xfrm>
              <a:off x="2844800" y="1828800"/>
              <a:ext cx="2235200" cy="2235200"/>
            </a:xfrm>
            <a:prstGeom prst="gear9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</p:sp>
        <p:sp>
          <p:nvSpPr>
            <p:cNvPr id="33" name=" 4"/>
            <p:cNvSpPr/>
            <p:nvPr/>
          </p:nvSpPr>
          <p:spPr>
            <a:xfrm>
              <a:off x="3293907" y="2351872"/>
              <a:ext cx="1335900" cy="114963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44450" tIns="44450" rIns="44450" bIns="44450" spcCol="1270" anchor="ctr"/>
            <a:lstStyle/>
            <a:p>
              <a:pPr algn="ctr" defTabSz="1555750">
                <a:lnSpc>
                  <a:spcPct val="90000"/>
                </a:lnSpc>
                <a:spcAft>
                  <a:spcPct val="35000"/>
                </a:spcAft>
                <a:defRPr/>
              </a:pPr>
              <a:endParaRPr lang="es-ES" sz="3500"/>
            </a:p>
          </p:txBody>
        </p:sp>
      </p:grpSp>
      <p:sp>
        <p:nvSpPr>
          <p:cNvPr id="215053" name="33 CuadroTexto"/>
          <p:cNvSpPr txBox="1">
            <a:spLocks noChangeArrowheads="1"/>
          </p:cNvSpPr>
          <p:nvPr/>
        </p:nvSpPr>
        <p:spPr bwMode="auto">
          <a:xfrm>
            <a:off x="6227763" y="2349500"/>
            <a:ext cx="1873250" cy="163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s-ES" sz="1600">
                <a:solidFill>
                  <a:schemeClr val="bg1"/>
                </a:solidFill>
                <a:latin typeface="AntennaCond Bold" charset="0"/>
              </a:rPr>
              <a:t>Tráfico</a:t>
            </a:r>
            <a:r>
              <a:rPr lang="es-ES" sz="1600">
                <a:solidFill>
                  <a:schemeClr val="bg1"/>
                </a:solidFill>
                <a:latin typeface="AntennaCond Light" charset="0"/>
              </a:rPr>
              <a:t/>
            </a:r>
            <a:br>
              <a:rPr lang="es-ES" sz="1600">
                <a:solidFill>
                  <a:schemeClr val="bg1"/>
                </a:solidFill>
                <a:latin typeface="AntennaCond Light" charset="0"/>
              </a:rPr>
            </a:br>
            <a:r>
              <a:rPr lang="es-ES" sz="1200">
                <a:solidFill>
                  <a:schemeClr val="bg1"/>
                </a:solidFill>
                <a:latin typeface="AntennaCond Light" charset="0"/>
              </a:rPr>
              <a:t>Nº de visitas nuevas que llegan de redes sociales a nuestro site.</a:t>
            </a:r>
          </a:p>
          <a:p>
            <a:pPr eaLnBrk="1" hangingPunct="1"/>
            <a:r>
              <a:rPr lang="es-ES" sz="1200">
                <a:solidFill>
                  <a:schemeClr val="bg1"/>
                </a:solidFill>
                <a:latin typeface="AntennaCond Light" charset="0"/>
              </a:rPr>
              <a:t>Tener en cuenta que en nuestra web seremos más comerciales que en redes sociales.</a:t>
            </a:r>
          </a:p>
        </p:txBody>
      </p:sp>
      <p:cxnSp>
        <p:nvCxnSpPr>
          <p:cNvPr id="24" name="9 Conector recto"/>
          <p:cNvCxnSpPr/>
          <p:nvPr/>
        </p:nvCxnSpPr>
        <p:spPr>
          <a:xfrm>
            <a:off x="2843808" y="1196752"/>
            <a:ext cx="61206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Imagen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4353" y="234047"/>
            <a:ext cx="2095759" cy="890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6867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8 Rectángulo"/>
          <p:cNvSpPr/>
          <p:nvPr/>
        </p:nvSpPr>
        <p:spPr>
          <a:xfrm>
            <a:off x="0" y="6553200"/>
            <a:ext cx="9144000" cy="33178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216067" name="3 CuadroTexto"/>
          <p:cNvSpPr txBox="1">
            <a:spLocks noChangeArrowheads="1"/>
          </p:cNvSpPr>
          <p:nvPr/>
        </p:nvSpPr>
        <p:spPr bwMode="auto">
          <a:xfrm>
            <a:off x="971550" y="1620838"/>
            <a:ext cx="7416800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s-ES" sz="6000" b="1">
                <a:solidFill>
                  <a:srgbClr val="404040"/>
                </a:solidFill>
                <a:latin typeface="AntennaCond Bold" charset="0"/>
              </a:rPr>
              <a:t>Buenas</a:t>
            </a:r>
          </a:p>
        </p:txBody>
      </p:sp>
      <p:sp>
        <p:nvSpPr>
          <p:cNvPr id="216068" name="2 CuadroTexto"/>
          <p:cNvSpPr txBox="1">
            <a:spLocks noChangeArrowheads="1"/>
          </p:cNvSpPr>
          <p:nvPr/>
        </p:nvSpPr>
        <p:spPr bwMode="auto">
          <a:xfrm>
            <a:off x="971550" y="2636838"/>
            <a:ext cx="7416800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s-ES" sz="6000" b="1">
                <a:solidFill>
                  <a:srgbClr val="404040"/>
                </a:solidFill>
                <a:latin typeface="AntennaCond Bold" charset="0"/>
              </a:rPr>
              <a:t>conductas</a:t>
            </a:r>
          </a:p>
        </p:txBody>
      </p:sp>
      <p:sp>
        <p:nvSpPr>
          <p:cNvPr id="11" name="10 Rectángulo"/>
          <p:cNvSpPr/>
          <p:nvPr/>
        </p:nvSpPr>
        <p:spPr>
          <a:xfrm>
            <a:off x="0" y="1773238"/>
            <a:ext cx="755650" cy="75565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cs typeface="Arial" charset="0"/>
            </a:endParaRPr>
          </a:p>
        </p:txBody>
      </p:sp>
      <p:cxnSp>
        <p:nvCxnSpPr>
          <p:cNvPr id="12" name="9 Conector recto"/>
          <p:cNvCxnSpPr/>
          <p:nvPr/>
        </p:nvCxnSpPr>
        <p:spPr>
          <a:xfrm>
            <a:off x="107504" y="1196752"/>
            <a:ext cx="88569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Imagen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4353" y="234047"/>
            <a:ext cx="2095759" cy="890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1245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977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 rot="21170088">
            <a:off x="7405688" y="4976813"/>
            <a:ext cx="1828800" cy="1666875"/>
          </a:xfrm>
          <a:prstGeom prst="rect">
            <a:avLst/>
          </a:prstGeom>
          <a:noFill/>
          <a:ln w="57150">
            <a:solidFill>
              <a:schemeClr val="bg1">
                <a:lumMod val="75000"/>
              </a:schemeClr>
            </a:solidFill>
            <a:miter lim="800000"/>
            <a:headEnd/>
            <a:tailEnd/>
          </a:ln>
        </p:spPr>
      </p:pic>
      <p:sp>
        <p:nvSpPr>
          <p:cNvPr id="9" name="8 Rectángulo"/>
          <p:cNvSpPr/>
          <p:nvPr/>
        </p:nvSpPr>
        <p:spPr>
          <a:xfrm>
            <a:off x="0" y="6553200"/>
            <a:ext cx="9144000" cy="33178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217095" name="11 CuadroTexto"/>
          <p:cNvSpPr txBox="1">
            <a:spLocks noChangeArrowheads="1"/>
          </p:cNvSpPr>
          <p:nvPr/>
        </p:nvSpPr>
        <p:spPr bwMode="auto">
          <a:xfrm>
            <a:off x="223838" y="1187450"/>
            <a:ext cx="30321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s-ES" sz="2800" b="1">
                <a:solidFill>
                  <a:srgbClr val="404040"/>
                </a:solidFill>
                <a:latin typeface="AntennaCond Bold" charset="0"/>
              </a:rPr>
              <a:t>Buenas conductas</a:t>
            </a:r>
          </a:p>
        </p:txBody>
      </p:sp>
      <p:sp>
        <p:nvSpPr>
          <p:cNvPr id="19" name="18 CuadroTexto"/>
          <p:cNvSpPr txBox="1"/>
          <p:nvPr/>
        </p:nvSpPr>
        <p:spPr>
          <a:xfrm>
            <a:off x="611188" y="1916113"/>
            <a:ext cx="7632700" cy="1016000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>
              <a:spcAft>
                <a:spcPts val="1200"/>
              </a:spcAft>
            </a:pPr>
            <a:r>
              <a:rPr lang="es-ES" sz="2400">
                <a:solidFill>
                  <a:srgbClr val="7F7F7F"/>
                </a:solidFill>
                <a:latin typeface="AntennaCond Bold" charset="0"/>
              </a:rPr>
              <a:t>Regla Nº 1: </a:t>
            </a:r>
            <a:r>
              <a:rPr lang="es-ES" sz="2400">
                <a:solidFill>
                  <a:srgbClr val="262626"/>
                </a:solidFill>
                <a:latin typeface="AntennaCond Bold" charset="0"/>
              </a:rPr>
              <a:t>¡NO SPAM!</a:t>
            </a:r>
            <a:br>
              <a:rPr lang="es-ES" sz="2400">
                <a:solidFill>
                  <a:srgbClr val="262626"/>
                </a:solidFill>
                <a:latin typeface="AntennaCond Bold" charset="0"/>
              </a:rPr>
            </a:br>
            <a:r>
              <a:rPr lang="es-ES">
                <a:solidFill>
                  <a:srgbClr val="262626"/>
                </a:solidFill>
                <a:latin typeface="AntennaCond Light" charset="0"/>
              </a:rPr>
              <a:t>En mayúsculas. Toda  empresa que pretenda tener éxito en las redes sociales debe tener credibilidad. </a:t>
            </a:r>
          </a:p>
        </p:txBody>
      </p:sp>
      <p:sp>
        <p:nvSpPr>
          <p:cNvPr id="25" name="24 CuadroTexto"/>
          <p:cNvSpPr txBox="1"/>
          <p:nvPr/>
        </p:nvSpPr>
        <p:spPr>
          <a:xfrm>
            <a:off x="611188" y="3133725"/>
            <a:ext cx="7561262" cy="1384300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>
              <a:spcAft>
                <a:spcPts val="1200"/>
              </a:spcAft>
            </a:pPr>
            <a:r>
              <a:rPr lang="es-ES" sz="2400">
                <a:solidFill>
                  <a:srgbClr val="7F7F7F"/>
                </a:solidFill>
                <a:latin typeface="AntennaCond Bold" charset="0"/>
              </a:rPr>
              <a:t>Regla Nº 2: </a:t>
            </a:r>
            <a:r>
              <a:rPr lang="es-ES" sz="2400">
                <a:solidFill>
                  <a:srgbClr val="262626"/>
                </a:solidFill>
                <a:latin typeface="AntennaCond Bold" charset="0"/>
              </a:rPr>
              <a:t>La comunicación debe ser basada en la interacción más que en la información</a:t>
            </a:r>
            <a:br>
              <a:rPr lang="es-ES" sz="2400">
                <a:solidFill>
                  <a:srgbClr val="262626"/>
                </a:solidFill>
                <a:latin typeface="AntennaCond Bold" charset="0"/>
              </a:rPr>
            </a:br>
            <a:r>
              <a:rPr lang="es-ES">
                <a:solidFill>
                  <a:srgbClr val="262626"/>
                </a:solidFill>
                <a:latin typeface="AntennaCond Light" charset="0"/>
              </a:rPr>
              <a:t>El contenido fluye en dos vías y, en muchos casos, debe ser fuente de inspiración para que las empresas desarrollen o modifiquen sus acciones de promoción.</a:t>
            </a:r>
          </a:p>
        </p:txBody>
      </p:sp>
      <p:sp>
        <p:nvSpPr>
          <p:cNvPr id="26" name="25 CuadroTexto"/>
          <p:cNvSpPr txBox="1"/>
          <p:nvPr/>
        </p:nvSpPr>
        <p:spPr>
          <a:xfrm>
            <a:off x="611188" y="4708525"/>
            <a:ext cx="6481762" cy="1016000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>
              <a:spcAft>
                <a:spcPts val="1200"/>
              </a:spcAft>
            </a:pPr>
            <a:r>
              <a:rPr lang="es-ES" sz="2400">
                <a:solidFill>
                  <a:srgbClr val="7F7F7F"/>
                </a:solidFill>
                <a:latin typeface="AntennaCond Bold" charset="0"/>
              </a:rPr>
              <a:t>Regla No 3: </a:t>
            </a:r>
            <a:r>
              <a:rPr lang="es-ES" sz="2400">
                <a:solidFill>
                  <a:srgbClr val="262626"/>
                </a:solidFill>
                <a:latin typeface="AntennaCond Bold" charset="0"/>
              </a:rPr>
              <a:t>Conoce tu usuario</a:t>
            </a:r>
            <a:br>
              <a:rPr lang="es-ES" sz="2400">
                <a:solidFill>
                  <a:srgbClr val="262626"/>
                </a:solidFill>
                <a:latin typeface="AntennaCond Bold" charset="0"/>
              </a:rPr>
            </a:br>
            <a:r>
              <a:rPr lang="es-ES">
                <a:solidFill>
                  <a:srgbClr val="262626"/>
                </a:solidFill>
                <a:latin typeface="AntennaCond Light" charset="0"/>
              </a:rPr>
              <a:t>El Marketing no es efectivo en su traducción literal a  Internet, hay lenguajes, códigos y conductas de la propia red.</a:t>
            </a:r>
          </a:p>
        </p:txBody>
      </p:sp>
      <p:cxnSp>
        <p:nvCxnSpPr>
          <p:cNvPr id="13" name="9 Conector recto"/>
          <p:cNvCxnSpPr/>
          <p:nvPr/>
        </p:nvCxnSpPr>
        <p:spPr>
          <a:xfrm>
            <a:off x="107504" y="1196752"/>
            <a:ext cx="88569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Imagen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4353" y="234047"/>
            <a:ext cx="2095759" cy="890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7536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 rot="21170088">
            <a:off x="7405688" y="4976813"/>
            <a:ext cx="1828800" cy="1666875"/>
          </a:xfrm>
          <a:prstGeom prst="rect">
            <a:avLst/>
          </a:prstGeom>
          <a:noFill/>
          <a:ln w="57150">
            <a:solidFill>
              <a:schemeClr val="bg1">
                <a:lumMod val="75000"/>
              </a:schemeClr>
            </a:solidFill>
            <a:miter lim="800000"/>
            <a:headEnd/>
            <a:tailEnd/>
          </a:ln>
        </p:spPr>
      </p:pic>
      <p:sp>
        <p:nvSpPr>
          <p:cNvPr id="9" name="8 Rectángulo"/>
          <p:cNvSpPr/>
          <p:nvPr/>
        </p:nvSpPr>
        <p:spPr>
          <a:xfrm>
            <a:off x="0" y="6553200"/>
            <a:ext cx="9144000" cy="33178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218119" name="11 CuadroTexto"/>
          <p:cNvSpPr txBox="1">
            <a:spLocks noChangeArrowheads="1"/>
          </p:cNvSpPr>
          <p:nvPr/>
        </p:nvSpPr>
        <p:spPr bwMode="auto">
          <a:xfrm>
            <a:off x="223838" y="1187450"/>
            <a:ext cx="30321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s-ES" sz="2800" b="1">
                <a:solidFill>
                  <a:srgbClr val="404040"/>
                </a:solidFill>
                <a:latin typeface="AntennaCond Bold" charset="0"/>
              </a:rPr>
              <a:t>Buenas conductas</a:t>
            </a:r>
          </a:p>
        </p:txBody>
      </p:sp>
      <p:sp>
        <p:nvSpPr>
          <p:cNvPr id="19" name="18 CuadroTexto"/>
          <p:cNvSpPr txBox="1"/>
          <p:nvPr/>
        </p:nvSpPr>
        <p:spPr>
          <a:xfrm>
            <a:off x="611188" y="1753121"/>
            <a:ext cx="7921625" cy="739775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>
              <a:spcAft>
                <a:spcPts val="1200"/>
              </a:spcAft>
            </a:pPr>
            <a:r>
              <a:rPr lang="es-ES" sz="2400" dirty="0">
                <a:solidFill>
                  <a:srgbClr val="7F7F7F"/>
                </a:solidFill>
                <a:latin typeface="AntennaCond Bold" charset="0"/>
              </a:rPr>
              <a:t>Regla Nº 4: </a:t>
            </a:r>
            <a:r>
              <a:rPr lang="es-ES" sz="2400" dirty="0">
                <a:solidFill>
                  <a:srgbClr val="262626"/>
                </a:solidFill>
                <a:latin typeface="AntennaCond Bold" charset="0"/>
              </a:rPr>
              <a:t>Es básico que se conozca que Red se debe usar</a:t>
            </a:r>
            <a:br>
              <a:rPr lang="es-ES" sz="2400" dirty="0">
                <a:solidFill>
                  <a:srgbClr val="262626"/>
                </a:solidFill>
                <a:latin typeface="AntennaCond Bold" charset="0"/>
              </a:rPr>
            </a:br>
            <a:r>
              <a:rPr lang="es-ES" dirty="0">
                <a:solidFill>
                  <a:srgbClr val="262626"/>
                </a:solidFill>
                <a:latin typeface="AntennaCond Light" charset="0"/>
              </a:rPr>
              <a:t>No todas las comunidades o redes sociales son iguales</a:t>
            </a:r>
          </a:p>
        </p:txBody>
      </p:sp>
      <p:sp>
        <p:nvSpPr>
          <p:cNvPr id="25" name="24 CuadroTexto"/>
          <p:cNvSpPr txBox="1"/>
          <p:nvPr/>
        </p:nvSpPr>
        <p:spPr>
          <a:xfrm>
            <a:off x="611188" y="2845048"/>
            <a:ext cx="7561262" cy="1016000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>
              <a:spcAft>
                <a:spcPts val="1200"/>
              </a:spcAft>
            </a:pPr>
            <a:r>
              <a:rPr lang="es-ES" sz="2400">
                <a:solidFill>
                  <a:srgbClr val="7F7F7F"/>
                </a:solidFill>
                <a:latin typeface="AntennaCond Bold" charset="0"/>
              </a:rPr>
              <a:t>Regla Nº 5: </a:t>
            </a:r>
            <a:r>
              <a:rPr lang="es-ES" sz="2400">
                <a:solidFill>
                  <a:srgbClr val="262626"/>
                </a:solidFill>
                <a:latin typeface="AntennaCond Bold" charset="0"/>
              </a:rPr>
              <a:t>Usa un lenguaje común</a:t>
            </a:r>
            <a:br>
              <a:rPr lang="es-ES" sz="2400">
                <a:solidFill>
                  <a:srgbClr val="262626"/>
                </a:solidFill>
                <a:latin typeface="AntennaCond Bold" charset="0"/>
              </a:rPr>
            </a:br>
            <a:r>
              <a:rPr lang="es-ES">
                <a:solidFill>
                  <a:srgbClr val="262626"/>
                </a:solidFill>
                <a:latin typeface="AntennaCond Light" charset="0"/>
              </a:rPr>
              <a:t>Es un error bastante frecuente para empresas y expertos hablar en un lenguaje que sólo dominan ellos.</a:t>
            </a:r>
          </a:p>
        </p:txBody>
      </p:sp>
      <p:sp>
        <p:nvSpPr>
          <p:cNvPr id="26" name="25 CuadroTexto"/>
          <p:cNvSpPr txBox="1"/>
          <p:nvPr/>
        </p:nvSpPr>
        <p:spPr>
          <a:xfrm>
            <a:off x="611188" y="3933825"/>
            <a:ext cx="7561262" cy="1106488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>
              <a:spcAft>
                <a:spcPts val="1200"/>
              </a:spcAft>
            </a:pPr>
            <a:r>
              <a:rPr lang="es-ES" sz="2400">
                <a:solidFill>
                  <a:srgbClr val="7F7F7F"/>
                </a:solidFill>
                <a:latin typeface="AntennaCond Bold" charset="0"/>
              </a:rPr>
              <a:t>Regla Nº 6: </a:t>
            </a:r>
            <a:r>
              <a:rPr lang="es-ES" sz="2400">
                <a:solidFill>
                  <a:srgbClr val="262626"/>
                </a:solidFill>
                <a:latin typeface="AntennaCond Bold" charset="0"/>
              </a:rPr>
              <a:t>No compres tus seguidores, ellos te encontrarán</a:t>
            </a:r>
            <a:br>
              <a:rPr lang="es-ES" sz="2400">
                <a:solidFill>
                  <a:srgbClr val="262626"/>
                </a:solidFill>
                <a:latin typeface="AntennaCond Bold" charset="0"/>
              </a:rPr>
            </a:br>
            <a:r>
              <a:rPr lang="es-ES">
                <a:solidFill>
                  <a:srgbClr val="262626"/>
                </a:solidFill>
                <a:latin typeface="AntennaCond Light" charset="0"/>
              </a:rPr>
              <a:t>Una base de datos no asegura números eficientes</a:t>
            </a:r>
          </a:p>
        </p:txBody>
      </p:sp>
      <p:sp>
        <p:nvSpPr>
          <p:cNvPr id="12" name="11 CuadroTexto"/>
          <p:cNvSpPr txBox="1"/>
          <p:nvPr/>
        </p:nvSpPr>
        <p:spPr>
          <a:xfrm>
            <a:off x="611188" y="5129213"/>
            <a:ext cx="6337300" cy="1016000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>
              <a:spcAft>
                <a:spcPts val="1200"/>
              </a:spcAft>
            </a:pPr>
            <a:r>
              <a:rPr lang="es-ES" sz="2400">
                <a:solidFill>
                  <a:srgbClr val="7F7F7F"/>
                </a:solidFill>
                <a:latin typeface="AntennaCond Bold" charset="0"/>
              </a:rPr>
              <a:t>Regla Nº 7: </a:t>
            </a:r>
            <a:r>
              <a:rPr lang="es-ES" sz="2400">
                <a:solidFill>
                  <a:srgbClr val="262626"/>
                </a:solidFill>
                <a:latin typeface="AntennaCond Bold" charset="0"/>
              </a:rPr>
              <a:t>No te vendas</a:t>
            </a:r>
            <a:br>
              <a:rPr lang="es-ES" sz="2400">
                <a:solidFill>
                  <a:srgbClr val="262626"/>
                </a:solidFill>
                <a:latin typeface="AntennaCond Bold" charset="0"/>
              </a:rPr>
            </a:br>
            <a:r>
              <a:rPr lang="es-ES">
                <a:solidFill>
                  <a:srgbClr val="262626"/>
                </a:solidFill>
                <a:latin typeface="AntennaCond Light" charset="0"/>
              </a:rPr>
              <a:t>En el caso que tengas una alta influencia en Redes Sociales, no aceptes difundir mensajes patrocinados</a:t>
            </a:r>
          </a:p>
        </p:txBody>
      </p:sp>
      <p:cxnSp>
        <p:nvCxnSpPr>
          <p:cNvPr id="14" name="9 Conector recto"/>
          <p:cNvCxnSpPr/>
          <p:nvPr/>
        </p:nvCxnSpPr>
        <p:spPr>
          <a:xfrm>
            <a:off x="107504" y="1196752"/>
            <a:ext cx="88569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Imagen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4353" y="234047"/>
            <a:ext cx="2095759" cy="890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4310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9592" y="5725478"/>
            <a:ext cx="2376263" cy="9438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9" name="Picture 5" descr="http://www.catolica.edu.sv/lti/download/2008/UNICAES_07_07_08_589X600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92280" y="5715774"/>
            <a:ext cx="936104" cy="953586"/>
          </a:xfrm>
          <a:prstGeom prst="rect">
            <a:avLst/>
          </a:prstGeom>
          <a:noFill/>
        </p:spPr>
      </p:pic>
      <p:cxnSp>
        <p:nvCxnSpPr>
          <p:cNvPr id="10" name="9 Conector recto"/>
          <p:cNvCxnSpPr/>
          <p:nvPr/>
        </p:nvCxnSpPr>
        <p:spPr>
          <a:xfrm>
            <a:off x="107504" y="1124744"/>
            <a:ext cx="88569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11 Conector recto"/>
          <p:cNvCxnSpPr/>
          <p:nvPr/>
        </p:nvCxnSpPr>
        <p:spPr>
          <a:xfrm>
            <a:off x="179512" y="5661248"/>
            <a:ext cx="88569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Imagen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4353" y="162039"/>
            <a:ext cx="2095759" cy="890697"/>
          </a:xfrm>
          <a:prstGeom prst="rect">
            <a:avLst/>
          </a:prstGeom>
        </p:spPr>
      </p:pic>
      <p:sp>
        <p:nvSpPr>
          <p:cNvPr id="8" name="Título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Video</a:t>
            </a:r>
            <a:endParaRPr lang="es-ES" dirty="0"/>
          </a:p>
        </p:txBody>
      </p:sp>
      <p:sp>
        <p:nvSpPr>
          <p:cNvPr id="9" name="Subtítulo 8"/>
          <p:cNvSpPr>
            <a:spLocks noGrp="1"/>
          </p:cNvSpPr>
          <p:nvPr>
            <p:ph type="body" idx="1"/>
          </p:nvPr>
        </p:nvSpPr>
        <p:spPr>
          <a:xfrm>
            <a:off x="323528" y="2547938"/>
            <a:ext cx="8496944" cy="3113310"/>
          </a:xfrm>
        </p:spPr>
        <p:txBody>
          <a:bodyPr>
            <a:normAutofit lnSpcReduction="10000"/>
          </a:bodyPr>
          <a:lstStyle/>
          <a:p>
            <a:pPr marL="457200" indent="-457200">
              <a:lnSpc>
                <a:spcPct val="90000"/>
              </a:lnSpc>
              <a:buFont typeface="Arial"/>
              <a:buChar char="•"/>
            </a:pPr>
            <a:r>
              <a:rPr lang="es-MX" sz="3200" dirty="0"/>
              <a:t>Servicios que permiten publicar, compartir y descargar archivos de video </a:t>
            </a:r>
            <a:r>
              <a:rPr lang="es-MX" sz="3200" dirty="0">
                <a:hlinkClick r:id="rId5"/>
              </a:rPr>
              <a:t>recopilados</a:t>
            </a:r>
            <a:r>
              <a:rPr lang="es-MX" sz="3200" dirty="0"/>
              <a:t> o producidos por los miembros de esa comunidad</a:t>
            </a:r>
          </a:p>
          <a:p>
            <a:pPr marL="1005840" lvl="1" indent="-457200">
              <a:buFont typeface="Arial"/>
              <a:buChar char="•"/>
            </a:pPr>
            <a:r>
              <a:rPr lang="es-ES" sz="2600" dirty="0" smtClean="0"/>
              <a:t>Y</a:t>
            </a:r>
            <a:r>
              <a:rPr lang="es-ES_tradnl" sz="2600" dirty="0" smtClean="0"/>
              <a:t>outube.com</a:t>
            </a:r>
          </a:p>
          <a:p>
            <a:pPr marL="1005840" lvl="1" indent="-457200">
              <a:buFont typeface="Arial"/>
              <a:buChar char="•"/>
            </a:pPr>
            <a:r>
              <a:rPr lang="es-ES" sz="2600" dirty="0" smtClean="0"/>
              <a:t>V</a:t>
            </a:r>
            <a:r>
              <a:rPr lang="es-ES_tradnl" sz="2600" dirty="0" smtClean="0"/>
              <a:t>imeo.com</a:t>
            </a:r>
          </a:p>
          <a:p>
            <a:pPr marL="1005840" lvl="1" indent="-457200">
              <a:buFont typeface="Arial"/>
              <a:buChar char="•"/>
            </a:pPr>
            <a:r>
              <a:rPr lang="es-ES" sz="2600" dirty="0" smtClean="0"/>
              <a:t>D</a:t>
            </a:r>
            <a:r>
              <a:rPr lang="es-ES_tradnl" sz="2600" dirty="0" smtClean="0"/>
              <a:t>ailymotion.com</a:t>
            </a:r>
          </a:p>
          <a:p>
            <a:pPr marL="1005840" lvl="1" indent="-457200">
              <a:buFont typeface="Arial"/>
              <a:buChar char="•"/>
            </a:pPr>
            <a:r>
              <a:rPr lang="es-ES" sz="2600" dirty="0" smtClean="0"/>
              <a:t>U</a:t>
            </a:r>
            <a:r>
              <a:rPr lang="es-ES_tradnl" sz="2600" dirty="0" smtClean="0"/>
              <a:t>stream.tv (stream)</a:t>
            </a:r>
            <a:endParaRPr lang="es-MX" sz="2600" dirty="0"/>
          </a:p>
        </p:txBody>
      </p:sp>
    </p:spTree>
    <p:extLst>
      <p:ext uri="{BB962C8B-B14F-4D97-AF65-F5344CB8AC3E}">
        <p14:creationId xmlns:p14="http://schemas.microsoft.com/office/powerpoint/2010/main" val="11766893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 rot="21170088">
            <a:off x="7405688" y="4976813"/>
            <a:ext cx="1828800" cy="1666875"/>
          </a:xfrm>
          <a:prstGeom prst="rect">
            <a:avLst/>
          </a:prstGeom>
          <a:noFill/>
          <a:ln w="57150">
            <a:solidFill>
              <a:schemeClr val="bg1">
                <a:lumMod val="75000"/>
              </a:schemeClr>
            </a:solidFill>
            <a:miter lim="800000"/>
            <a:headEnd/>
            <a:tailEnd/>
          </a:ln>
        </p:spPr>
      </p:pic>
      <p:sp>
        <p:nvSpPr>
          <p:cNvPr id="9" name="8 Rectángulo"/>
          <p:cNvSpPr/>
          <p:nvPr/>
        </p:nvSpPr>
        <p:spPr>
          <a:xfrm>
            <a:off x="0" y="6553200"/>
            <a:ext cx="9144000" cy="33178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219143" name="11 CuadroTexto"/>
          <p:cNvSpPr txBox="1">
            <a:spLocks noChangeArrowheads="1"/>
          </p:cNvSpPr>
          <p:nvPr/>
        </p:nvSpPr>
        <p:spPr bwMode="auto">
          <a:xfrm>
            <a:off x="223838" y="1187450"/>
            <a:ext cx="30321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s-ES" sz="2800" b="1">
                <a:solidFill>
                  <a:srgbClr val="404040"/>
                </a:solidFill>
                <a:latin typeface="AntennaCond Bold" charset="0"/>
              </a:rPr>
              <a:t>Buenas conductas</a:t>
            </a:r>
          </a:p>
        </p:txBody>
      </p:sp>
      <p:sp>
        <p:nvSpPr>
          <p:cNvPr id="19" name="18 CuadroTexto"/>
          <p:cNvSpPr txBox="1"/>
          <p:nvPr/>
        </p:nvSpPr>
        <p:spPr>
          <a:xfrm>
            <a:off x="611188" y="1916113"/>
            <a:ext cx="7921625" cy="1293812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>
              <a:spcAft>
                <a:spcPts val="1200"/>
              </a:spcAft>
            </a:pPr>
            <a:r>
              <a:rPr lang="es-ES" sz="2400">
                <a:solidFill>
                  <a:srgbClr val="7F7F7F"/>
                </a:solidFill>
                <a:latin typeface="AntennaCond Bold" charset="0"/>
              </a:rPr>
              <a:t>Regla Nº 8: </a:t>
            </a:r>
            <a:r>
              <a:rPr lang="es-ES" sz="2400">
                <a:solidFill>
                  <a:srgbClr val="262626"/>
                </a:solidFill>
                <a:latin typeface="AntennaCond Bold" charset="0"/>
              </a:rPr>
              <a:t>Acepta la dinámica de las Redes</a:t>
            </a:r>
            <a:br>
              <a:rPr lang="es-ES" sz="2400">
                <a:solidFill>
                  <a:srgbClr val="262626"/>
                </a:solidFill>
                <a:latin typeface="AntennaCond Bold" charset="0"/>
              </a:rPr>
            </a:br>
            <a:r>
              <a:rPr lang="es-ES">
                <a:solidFill>
                  <a:srgbClr val="262626"/>
                </a:solidFill>
                <a:latin typeface="AntennaCond Light" charset="0"/>
              </a:rPr>
              <a:t>Los mensajes mutan, se transforman, evolucionan. Por eso hay que dominar un lenguaje y una estrategia que sean lo suficientemente claras como para que corran con la viralidad que esperas. </a:t>
            </a:r>
          </a:p>
        </p:txBody>
      </p:sp>
      <p:sp>
        <p:nvSpPr>
          <p:cNvPr id="25" name="24 CuadroTexto"/>
          <p:cNvSpPr txBox="1"/>
          <p:nvPr/>
        </p:nvSpPr>
        <p:spPr>
          <a:xfrm>
            <a:off x="611188" y="3400425"/>
            <a:ext cx="7561262" cy="1016000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>
              <a:spcAft>
                <a:spcPts val="1200"/>
              </a:spcAft>
            </a:pPr>
            <a:r>
              <a:rPr lang="es-ES" sz="2400">
                <a:solidFill>
                  <a:srgbClr val="7F7F7F"/>
                </a:solidFill>
                <a:latin typeface="AntennaCond Bold" charset="0"/>
              </a:rPr>
              <a:t>Regla Nº 9: </a:t>
            </a:r>
            <a:r>
              <a:rPr lang="es-ES" sz="2400">
                <a:solidFill>
                  <a:srgbClr val="262626"/>
                </a:solidFill>
                <a:latin typeface="AntennaCond Bold" charset="0"/>
              </a:rPr>
              <a:t>Usa las reglas Pareto</a:t>
            </a:r>
            <a:br>
              <a:rPr lang="es-ES" sz="2400">
                <a:solidFill>
                  <a:srgbClr val="262626"/>
                </a:solidFill>
                <a:latin typeface="AntennaCond Bold" charset="0"/>
              </a:rPr>
            </a:br>
            <a:r>
              <a:rPr lang="es-ES">
                <a:solidFill>
                  <a:srgbClr val="262626"/>
                </a:solidFill>
                <a:latin typeface="AntennaCond Light" charset="0"/>
              </a:rPr>
              <a:t>Concentra tus esfuerzos en conseguir el </a:t>
            </a:r>
            <a:r>
              <a:rPr lang="es-ES" b="1">
                <a:solidFill>
                  <a:srgbClr val="262626"/>
                </a:solidFill>
                <a:latin typeface="AntennaCond Light" charset="0"/>
              </a:rPr>
              <a:t>20% de los seguidores </a:t>
            </a:r>
            <a:r>
              <a:rPr lang="es-ES">
                <a:solidFill>
                  <a:srgbClr val="262626"/>
                </a:solidFill>
                <a:latin typeface="AntennaCond Light" charset="0"/>
              </a:rPr>
              <a:t>que te proporcionarán los </a:t>
            </a:r>
            <a:r>
              <a:rPr lang="es-ES" b="1">
                <a:solidFill>
                  <a:srgbClr val="262626"/>
                </a:solidFill>
                <a:latin typeface="AntennaCond Light" charset="0"/>
              </a:rPr>
              <a:t>restantes 80% </a:t>
            </a:r>
          </a:p>
        </p:txBody>
      </p:sp>
      <p:sp>
        <p:nvSpPr>
          <p:cNvPr id="26" name="25 CuadroTexto"/>
          <p:cNvSpPr txBox="1"/>
          <p:nvPr/>
        </p:nvSpPr>
        <p:spPr>
          <a:xfrm>
            <a:off x="611188" y="4552950"/>
            <a:ext cx="6264275" cy="1385888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>
              <a:spcAft>
                <a:spcPts val="1200"/>
              </a:spcAft>
            </a:pPr>
            <a:r>
              <a:rPr lang="es-ES" sz="2400">
                <a:solidFill>
                  <a:srgbClr val="7F7F7F"/>
                </a:solidFill>
                <a:latin typeface="AntennaCond Bold" charset="0"/>
              </a:rPr>
              <a:t>Regla Nº 10: </a:t>
            </a:r>
            <a:r>
              <a:rPr lang="es-ES" sz="2400">
                <a:solidFill>
                  <a:srgbClr val="262626"/>
                </a:solidFill>
                <a:latin typeface="AntennaCond Bold" charset="0"/>
              </a:rPr>
              <a:t>Sé Creativo, Innovador y Perseverante</a:t>
            </a:r>
            <a:br>
              <a:rPr lang="es-ES" sz="2400">
                <a:solidFill>
                  <a:srgbClr val="262626"/>
                </a:solidFill>
                <a:latin typeface="AntennaCond Bold" charset="0"/>
              </a:rPr>
            </a:br>
            <a:r>
              <a:rPr lang="es-ES">
                <a:solidFill>
                  <a:srgbClr val="262626"/>
                </a:solidFill>
                <a:latin typeface="AntennaCond Light" charset="0"/>
              </a:rPr>
              <a:t>Hay que proporcionar a la comunidad experiencias que sean amigables, sencillas y cercanas.</a:t>
            </a:r>
          </a:p>
        </p:txBody>
      </p:sp>
      <p:cxnSp>
        <p:nvCxnSpPr>
          <p:cNvPr id="14" name="9 Conector recto"/>
          <p:cNvCxnSpPr/>
          <p:nvPr/>
        </p:nvCxnSpPr>
        <p:spPr>
          <a:xfrm>
            <a:off x="107504" y="1196752"/>
            <a:ext cx="88569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Imagen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4353" y="234047"/>
            <a:ext cx="2095759" cy="890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5811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9592" y="5725478"/>
            <a:ext cx="2376263" cy="9438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9" name="Picture 5" descr="http://www.catolica.edu.sv/lti/download/2008/UNICAES_07_07_08_589X600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92280" y="5715774"/>
            <a:ext cx="936104" cy="953586"/>
          </a:xfrm>
          <a:prstGeom prst="rect">
            <a:avLst/>
          </a:prstGeom>
          <a:noFill/>
        </p:spPr>
      </p:pic>
      <p:cxnSp>
        <p:nvCxnSpPr>
          <p:cNvPr id="10" name="9 Conector recto"/>
          <p:cNvCxnSpPr/>
          <p:nvPr/>
        </p:nvCxnSpPr>
        <p:spPr>
          <a:xfrm>
            <a:off x="107504" y="1124744"/>
            <a:ext cx="88569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11 Conector recto"/>
          <p:cNvCxnSpPr/>
          <p:nvPr/>
        </p:nvCxnSpPr>
        <p:spPr>
          <a:xfrm>
            <a:off x="179512" y="5661248"/>
            <a:ext cx="88569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Imagen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4353" y="162039"/>
            <a:ext cx="2095759" cy="890697"/>
          </a:xfrm>
          <a:prstGeom prst="rect">
            <a:avLst/>
          </a:prstGeom>
        </p:spPr>
      </p:pic>
      <p:sp>
        <p:nvSpPr>
          <p:cNvPr id="8" name="Título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Wiki</a:t>
            </a:r>
            <a:endParaRPr lang="es-ES" dirty="0"/>
          </a:p>
        </p:txBody>
      </p:sp>
      <p:sp>
        <p:nvSpPr>
          <p:cNvPr id="9" name="Subtítulo 8"/>
          <p:cNvSpPr>
            <a:spLocks noGrp="1"/>
          </p:cNvSpPr>
          <p:nvPr>
            <p:ph type="body" idx="1"/>
          </p:nvPr>
        </p:nvSpPr>
        <p:spPr>
          <a:xfrm>
            <a:off x="323528" y="2547938"/>
            <a:ext cx="8496944" cy="3113310"/>
          </a:xfrm>
        </p:spPr>
        <p:txBody>
          <a:bodyPr>
            <a:normAutofit fontScale="92500"/>
          </a:bodyPr>
          <a:lstStyle/>
          <a:p>
            <a:pPr marL="457200" indent="-457200">
              <a:buFont typeface="Arial"/>
              <a:buChar char="•"/>
            </a:pPr>
            <a:r>
              <a:rPr lang="es-MX" sz="2800" dirty="0"/>
              <a:t>Una herramienta que permite escribir documentos (o compilar referencias, notas, publicaciones) de manera colectiva</a:t>
            </a:r>
          </a:p>
          <a:p>
            <a:pPr marL="457200" indent="-457200">
              <a:buFont typeface="Arial"/>
              <a:buChar char="•"/>
            </a:pPr>
            <a:r>
              <a:rPr lang="es-MX" sz="2800" dirty="0"/>
              <a:t>La más famosa de las wikis es Wikipedia</a:t>
            </a:r>
          </a:p>
          <a:p>
            <a:pPr marL="457200" indent="-457200">
              <a:buFont typeface="Arial"/>
              <a:buChar char="•"/>
            </a:pPr>
            <a:r>
              <a:rPr lang="es-MX" sz="2800" dirty="0"/>
              <a:t>Los usuarios pueden crear sus propios wikis de forma gratuita</a:t>
            </a:r>
          </a:p>
          <a:p>
            <a:pPr marL="662940" lvl="1" indent="-342900">
              <a:buFont typeface="Arial"/>
              <a:buChar char="•"/>
            </a:pPr>
            <a:r>
              <a:rPr lang="es-MX" sz="2400" dirty="0"/>
              <a:t>es.wikipedia.org</a:t>
            </a:r>
          </a:p>
          <a:p>
            <a:pPr marL="662940" lvl="1" indent="-342900" algn="just">
              <a:buFont typeface="Arial"/>
              <a:buChar char="•"/>
            </a:pPr>
            <a:r>
              <a:rPr lang="es-MX" sz="2400" dirty="0"/>
              <a:t>Pbwiki.com</a:t>
            </a:r>
          </a:p>
          <a:p>
            <a:pPr marL="662940" lvl="1" indent="-342900">
              <a:buFont typeface="Arial"/>
              <a:buChar char="•"/>
            </a:pPr>
            <a:r>
              <a:rPr lang="es-MX" sz="2400" dirty="0"/>
              <a:t>Wikispaces.com</a:t>
            </a:r>
            <a:endParaRPr lang="es-MX" sz="2400" dirty="0"/>
          </a:p>
        </p:txBody>
      </p:sp>
    </p:spTree>
    <p:extLst>
      <p:ext uri="{BB962C8B-B14F-4D97-AF65-F5344CB8AC3E}">
        <p14:creationId xmlns:p14="http://schemas.microsoft.com/office/powerpoint/2010/main" val="3550103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quidad">
  <a:themeElements>
    <a:clrScheme name="Equidad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Equidad">
      <a:majorFont>
        <a:latin typeface="Franklin Gothic Book"/>
        <a:ea typeface=""/>
        <a:cs typeface=""/>
        <a:font script="Grek" typeface="Calibri"/>
        <a:font script="Cyrl" typeface="Calibri"/>
        <a:font script="Jpan" typeface="HGｺﾞｼｯｸM"/>
        <a:font script="Hang" typeface="바탕"/>
        <a:font script="Hans" typeface="幼圆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Perpetua"/>
        <a:ea typeface=""/>
        <a:cs typeface=""/>
        <a:font script="Grek" typeface="Cambria"/>
        <a:font script="Cyrl" typeface="Cambria"/>
        <a:font script="Jpan" typeface="HG創英ﾌﾟﾚｾﾞﾝｽEB"/>
        <a:font script="Hang" typeface="맑은 고딕"/>
        <a:font script="Hans" typeface="宋体"/>
        <a:font script="Hant" typeface="新細明體"/>
        <a:font script="Arab" typeface="Times New Roman"/>
        <a:font script="Hebr" typeface="Aharoni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Equidad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tint val="30000"/>
                <a:satMod val="300000"/>
              </a:schemeClr>
              <a:schemeClr val="phClr">
                <a:tint val="40000"/>
                <a:satMod val="200000"/>
              </a:schemeClr>
            </a:duotone>
          </a:blip>
          <a:tile tx="0" ty="0" sx="70000" sy="70000" flip="none" algn="ctr"/>
        </a:blipFill>
        <a:blipFill>
          <a:blip xmlns:r="http://schemas.openxmlformats.org/officeDocument/2006/relationships" r:embed="rId1">
            <a:duotone>
              <a:schemeClr val="phClr">
                <a:shade val="22000"/>
                <a:satMod val="160000"/>
              </a:schemeClr>
              <a:schemeClr val="phClr">
                <a:shade val="45000"/>
                <a:satMod val="100000"/>
              </a:schemeClr>
            </a:duotone>
          </a:blip>
          <a:tile tx="0" ty="0" sx="65000" sy="65000" flip="none" algn="ctr"/>
        </a:blip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50800" dir="5400000" algn="t" rotWithShape="0">
              <a:srgbClr val="000000">
                <a:alpha val="60000"/>
              </a:srgbClr>
            </a:outerShdw>
          </a:effectLst>
          <a:scene3d>
            <a:camera prst="isometricBottomUp" fov="0">
              <a:rot lat="0" lon="0" rev="0"/>
            </a:camera>
            <a:lightRig rig="soft" dir="b">
              <a:rot lat="0" lon="0" rev="9000000"/>
            </a:lightRig>
          </a:scene3d>
          <a:sp3d contourW="35000" prstMaterial="matte">
            <a:bevelT w="4500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65000"/>
              </a:schemeClr>
            </a:gs>
            <a:gs pos="50000">
              <a:schemeClr val="phClr">
                <a:shade val="80000"/>
                <a:satMod val="155000"/>
              </a:schemeClr>
            </a:gs>
            <a:gs pos="100000">
              <a:schemeClr val="phClr">
                <a:tint val="95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tint val="95000"/>
                <a:satMod val="200000"/>
              </a:schemeClr>
              <a:schemeClr val="phClr">
                <a:shade val="80000"/>
                <a:satMod val="100000"/>
              </a:schemeClr>
            </a:duotone>
          </a:blip>
          <a:tile tx="0" ty="0" sx="55000" sy="55000" flip="none" algn="tl"/>
        </a:blipFill>
      </a:bgFillStyleLst>
    </a:fmtScheme>
  </a:themeElements>
  <a:objectDefaults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Equity</Template>
  <TotalTime>1820</TotalTime>
  <Words>2809</Words>
  <Application>Microsoft Macintosh PowerPoint</Application>
  <PresentationFormat>Presentación en pantalla (4:3)</PresentationFormat>
  <Paragraphs>491</Paragraphs>
  <Slides>80</Slides>
  <Notes>66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80</vt:i4>
      </vt:variant>
    </vt:vector>
  </HeadingPairs>
  <TitlesOfParts>
    <vt:vector size="81" baseType="lpstr">
      <vt:lpstr>Equidad</vt:lpstr>
      <vt:lpstr>Presentación de PowerPoint</vt:lpstr>
      <vt:lpstr>Web 2.0</vt:lpstr>
      <vt:lpstr>Presentación de PowerPoint</vt:lpstr>
      <vt:lpstr>Paradigmas de la web 2.0</vt:lpstr>
      <vt:lpstr>Redes Sociales.</vt:lpstr>
      <vt:lpstr>Presentación de PowerPoint</vt:lpstr>
      <vt:lpstr>Fotografías</vt:lpstr>
      <vt:lpstr>Video</vt:lpstr>
      <vt:lpstr>Wiki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Hewlett-Packard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Rene</dc:creator>
  <cp:lastModifiedBy>Rene  Sanabria</cp:lastModifiedBy>
  <cp:revision>118</cp:revision>
  <dcterms:created xsi:type="dcterms:W3CDTF">2011-05-27T14:10:54Z</dcterms:created>
  <dcterms:modified xsi:type="dcterms:W3CDTF">2014-05-30T04:03:34Z</dcterms:modified>
</cp:coreProperties>
</file>